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_rels/notesSlide28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4.xml.rels" ContentType="application/vnd.openxmlformats-package.relationships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media/image29.gif" ContentType="image/gif"/>
  <Override PartName="/ppt/media/image26.gif" ContentType="image/gif"/>
  <Override PartName="/ppt/media/image19.png" ContentType="image/png"/>
  <Override PartName="/ppt/media/image27.gif" ContentType="image/gif"/>
  <Override PartName="/ppt/media/image28.jpeg" ContentType="image/jpeg"/>
  <Override PartName="/ppt/media/image22.jpeg" ContentType="image/jpeg"/>
  <Override PartName="/ppt/media/image21.png" ContentType="image/png"/>
  <Override PartName="/ppt/media/image17.png" ContentType="image/png"/>
  <Override PartName="/ppt/media/image24.gif" ContentType="image/gif"/>
  <Override PartName="/ppt/media/image16.png" ContentType="image/png"/>
  <Override PartName="/ppt/media/image23.gif" ContentType="image/gif"/>
  <Override PartName="/ppt/media/image15.png" ContentType="image/png"/>
  <Override PartName="/ppt/media/image14.png" ContentType="image/png"/>
  <Override PartName="/ppt/media/image13.png" ContentType="image/png"/>
  <Override PartName="/ppt/media/image8.jpeg" ContentType="image/jpeg"/>
  <Override PartName="/ppt/media/image38.png" ContentType="image/png"/>
  <Override PartName="/ppt/media/image39.jpeg" ContentType="image/jpeg"/>
  <Override PartName="/ppt/media/image41.jpeg" ContentType="image/jpeg"/>
  <Override PartName="/ppt/media/image12.jpeg" ContentType="image/jpeg"/>
  <Override PartName="/ppt/media/image34.png" ContentType="image/png"/>
  <Override PartName="/ppt/media/image1.gif" ContentType="image/gif"/>
  <Override PartName="/ppt/media/image31.gif" ContentType="image/gif"/>
  <Override PartName="/ppt/media/image30.gif" ContentType="image/gif"/>
  <Override PartName="/ppt/media/image32.gif" ContentType="image/gif"/>
  <Override PartName="/ppt/media/image5.jpeg" ContentType="image/jpeg"/>
  <Override PartName="/ppt/media/image33.gif" ContentType="image/gif"/>
  <Override PartName="/ppt/media/image37.png" ContentType="image/png"/>
  <Override PartName="/ppt/media/image42.png" ContentType="image/png"/>
  <Override PartName="/ppt/media/image43.png" ContentType="image/png"/>
  <Override PartName="/ppt/media/image9.jpeg" ContentType="image/jpeg"/>
  <Override PartName="/ppt/media/image11.png" ContentType="image/png"/>
  <Override PartName="/ppt/media/image7.jpeg" ContentType="image/jpeg"/>
  <Override PartName="/ppt/media/image36.jpeg" ContentType="image/jpeg"/>
  <Override PartName="/ppt/media/image2.jpeg" ContentType="image/jpeg"/>
  <Override PartName="/ppt/media/image20.png" ContentType="image/png"/>
  <Override PartName="/ppt/media/image25.gif" ContentType="image/gif"/>
  <Override PartName="/ppt/media/image18.png" ContentType="image/png"/>
  <Override PartName="/ppt/media/image6.jpeg" ContentType="image/jpeg"/>
  <Override PartName="/ppt/media/image35.jpeg" ContentType="image/jpeg"/>
  <Override PartName="/ppt/media/image10.png" ContentType="image/png"/>
  <Override PartName="/ppt/media/image40.png" ContentType="image/png"/>
  <Override PartName="/ppt/media/image4.jpeg" ContentType="image/jpeg"/>
  <Override PartName="/ppt/media/image3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28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FCA0F8C-6BED-407D-B561-84F813C1079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2480" cy="3769200"/>
          </a:xfrm>
          <a:prstGeom prst="rect">
            <a:avLst/>
          </a:prstGeom>
        </p:spPr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5400" cy="4523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Welcome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No forced reboots in the middle of a presentation or when you have many unsaved changes in multiple documents. 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Can be scheduled to automatically patch through a CRON job.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For Example: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apt-get update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apt-get upgrade -y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apt autoremove -y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apt-get update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582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9737697-967D-4C00-9CBF-8B8C5B793FD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Xfce, gnome, cinnamon, mate, lxqt, KDE and variants, LXDE, Budgie, Enlightenment, Pantheon, sugar, trinity, cde, Lumina, UKI, UDE, Razor-qt, ROX, Ambient, Elokab, Project Looking Glass, GNUstep, EDE, Etoile, Mezzo, and others.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85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DBFD3BC-9AA5-4CF7-97FD-F425CB8103A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body"/>
          </p:nvPr>
        </p:nvSpPr>
        <p:spPr>
          <a:xfrm>
            <a:off x="640080" y="49964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Distro depends on what you are trying to accomplish and your hardware.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For remote operations I like the Rapsberry pi with Raspbian and for my work I like Linux Mint with Cinnamon Desktop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For Hacking/Penetration testing, Kali linux.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87" name="CustomShape 2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BD01658-90F7-4CE8-8E94-7C563550420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1098720" y="475488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KDE, Gnome, Cinnamon, Mate, etc.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Last I checked there were 27 to choose from.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Some are minimalistic and others are fully fledged.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90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F98F191-BDF6-4CEA-8F63-87BBE97F8CE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So where do we start?  Digital Operations!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Disclaimer, this can also be done in Windows.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593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CF13053-48EC-4FD3-8D6C-4BF3F70B688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FLRIG by W1HKJ and associates is based on Linux LIBHAM libraries.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Provides control of radio through a GUI interface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Can be used for remote digital operations (ie with a Raspberry Pi and VNC – I use realvnc)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Interfaces with multiple radio applications which we will look at in a few minutes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96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7DBD710-4225-47FF-A896-5C96AB4F2738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Setup is the same as each individual application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Rig, Port, Rate, PTT, CI-V address, etc.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1" lang="en-US" sz="2000" spc="-1" strike="noStrike">
                <a:latin typeface="Arial"/>
              </a:rPr>
              <a:t>Make sure user is a member of the dialout group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In engineering we like to engineer once, use many times.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599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0ECBC74-5608-4968-A369-06FEB5DD0D6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WSJT-X Written by Joe Taylor allows use of many different modes.  One of the most popular is FT-8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Select "FLRig FLRig" and your audio input/output and your configuration is done.  There are grayed-out settings because they are already configured in FLRIG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02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FF4F810-8C2C-45F6-8B92-4982DA3ABD1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Js8call  is the same.  Select FLRig FLRig and the audio input and output.  Notice how the rest of the items are grayed out.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05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94AF341-8EC6-4D74-8A55-08E4CF04C100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FLDIGI is easier.  Just check the box and select the capture and playback audio channels.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08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D992035-1475-44D1-8381-BA1409A2E96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2480" cy="3769200"/>
          </a:xfrm>
          <a:prstGeom prst="rect">
            <a:avLst/>
          </a:prstGeom>
        </p:spPr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5400" cy="4523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Yes, I took Steve Whiteheads Saturday class.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Failed the first test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Passed the second time.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No radio for years.  Tania got me one in 2019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General</a:t>
            </a:r>
            <a:endParaRPr b="0" lang="en-US" sz="20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Amateur Extra the same day my oldest son Andy got his Technician license - KJ7FUJ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There are numerous linux logging clients.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How about automatic logging for digital modes? 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11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57051BC-B100-405A-86D8-144899154D2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GridTracker.  Wait?  GridTracker for logging?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Sure!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14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7213DC0-6F51-4DAB-A735-8A9160AB05A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Select the gear icon for settings and look at the General Tab.  You can see that WSJT- is connected.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Notice the "Receive UDP Messages Port is 2237".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17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3B5C177-079F-4A40-B7DB-1FED3A48A276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Select the gear icon for settings and look at the General Tab.  You can see that WSJT- is connected.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Notice the "Receive UDP Messages Port is 2237".  This forwards the "logged contacts" from WSJTX to GridTracker.  If you want to forward 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20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649CEBD-8830-47A6-8917-6017BE5610B5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One thing I like to do is forward it from my Raspberry Pi to my laptop where I have more screen real-estate.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23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C2FE761-0C76-44A2-8EA9-1559D3C7371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Here's where you actually configure your logbooks.  You can configure multiple.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26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6C0F8CA-DA8B-46ED-8A8B-98AD6F94D680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Gpredict is a satellite tracking application.  Want to know when the ISS is on your horizon?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29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08FD06B-5CC2-4F41-B9C2-A09A98580150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Remote operation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FCC Part 97.2213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32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69AA835-790C-4712-BC27-CBA6493DA196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I accomplish this with a CRON job.  If my  internet connection (ie. Control linnk)  goes down, so does the power to my radio.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*/1 * * * * /usr/local/bin/failsafe &gt;&gt;/home/pi/failsafe.log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35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6E1456F-A0F0-4947-B117-05CA5B3DE8C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Here's where you actually configure your logbooks.  You can configure multiple.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38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4298926-1F7D-4491-83C6-527C4C35B1B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41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5430809-289C-4963-9CD6-6EF4564E470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734040" y="448056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Remote operation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FCC Part 97.2213 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1" lang="en-US" sz="2000" spc="-1" strike="noStrike">
                <a:latin typeface="Arial"/>
              </a:rPr>
              <a:t>DudeStar</a:t>
            </a:r>
            <a:r>
              <a:rPr b="0" lang="en-US" sz="2000" spc="-1" strike="noStrike">
                <a:latin typeface="Arial"/>
              </a:rPr>
              <a:t> – Digital voice operations DMR/Yaesu Fusion/Dstar, M17,P25, NXDN and</a:t>
            </a:r>
            <a:r>
              <a:rPr b="0" i="1" lang="en-US" sz="2000" spc="-1" strike="noStrike">
                <a:latin typeface="Arial"/>
              </a:rPr>
              <a:t> no radio required.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1" lang="en-US" sz="2000" spc="-1" strike="noStrike">
                <a:latin typeface="Arial"/>
              </a:rPr>
              <a:t>QTEL</a:t>
            </a:r>
            <a:r>
              <a:rPr b="0" lang="en-US" sz="2000" spc="-1" strike="noStrike">
                <a:latin typeface="Arial"/>
              </a:rPr>
              <a:t> – EchoLink client and </a:t>
            </a:r>
            <a:r>
              <a:rPr b="0" i="1" lang="en-US" sz="2000" spc="-1" strike="noStrike">
                <a:latin typeface="Arial"/>
              </a:rPr>
              <a:t>no radio required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1" lang="en-US" sz="2000" spc="-1" strike="noStrike">
                <a:latin typeface="Arial"/>
              </a:rPr>
              <a:t>CHIRP</a:t>
            </a:r>
            <a:r>
              <a:rPr b="0" lang="en-US" sz="2000" spc="-1" strike="noStrike">
                <a:latin typeface="Arial"/>
              </a:rPr>
              <a:t> – Program radios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44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0CE25C0-32CB-4060-82BC-8CABF7F44A4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647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FDAA970-8CEA-4B14-A3AF-A7F43E032527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sldImg"/>
          </p:nvPr>
        </p:nvSpPr>
        <p:spPr>
          <a:xfrm>
            <a:off x="380880" y="694800"/>
            <a:ext cx="6094800" cy="3427920"/>
          </a:xfrm>
          <a:prstGeom prst="rect">
            <a:avLst/>
          </a:prstGeom>
        </p:spPr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731880" y="4343400"/>
            <a:ext cx="5485320" cy="4113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1. ARRL has a great resource about linux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2. Andy Stewart KB1OIQ has a linux (Ubuntu based) live image you can download (Last updated 10/21)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3. DX Zone has a pretty comprehensive list of software for linux.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4. Youtube has many good videos on Linux and Ham Radio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Open Source 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Multiple "Spins" of linux (ie. Ubuntu, SUSE, Debian, Fedora, Kali, etc.)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Multiple desktops (ie. KDE, Cinnamon, gnome, mate, etc.)  Yes, there are Windows and Mac look-a-likes too.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64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DBEB1DF-624D-4E3C-A79A-100F7256512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No or Low cost.  Can purchase support contracts if you need help, but...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567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344755D-F5A1-474F-8EF6-9F351463D9A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38520" cy="464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Package management – Windows Installer cache fills up the drive.  Keeps a copy of all of the installer files on C:\windows\installer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Non-preemtive – Can starve CPU resources with poorly designed software.  Preemptive gives all applications equal slice of CPUs.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.dll – keeps multiple versions of shared .dll which also fills up the drive.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Updates – C:\windows\softwaredistribution – also fills up the drive.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At the mercy of Microsoft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AND a huge target for hackers.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570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8BAB91B-A2BF-4A0B-9753-4DC446A92CA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Open Source 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Multiple "Spins" of linux (ie. Ubuntu, SUSE, Debian, Fedora, Kali, etc.)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573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31A05B8-0C4B-4C15-8E06-39A952F911C7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There is a great open-source community.  Lots of help in forums or other web sites.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If you run into a problem, chances are someone else already has had the same problem and posted a workaround or fix.  </a:t>
            </a:r>
            <a:endParaRPr b="0" lang="en-US" sz="2000" spc="-1" strike="noStrike">
              <a:latin typeface="Arial"/>
            </a:endParaRPr>
          </a:p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If you really need help, there are paid support options.  I rarely use them because there is so much information on-line.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76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243DFC9-5171-449E-8418-35655A4B463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276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latin typeface="Arial"/>
              </a:rPr>
              <a:t>Stable.  Big vendors backing the opensource community are making many contributions.  (Oracle, RedHat, SUSE, Microsoft, etc.)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79" name="CustomShape 3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E2BF17F-1022-4031-BB62-334EED92AC07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6201360" y="0"/>
            <a:ext cx="5987160" cy="6854400"/>
            <a:chOff x="6201360" y="0"/>
            <a:chExt cx="5987160" cy="6854400"/>
          </a:xfrm>
        </p:grpSpPr>
        <p:sp>
          <p:nvSpPr>
            <p:cNvPr id="1" name="CustomShape 2"/>
            <p:cNvSpPr/>
            <p:nvPr/>
          </p:nvSpPr>
          <p:spPr>
            <a:xfrm>
              <a:off x="620136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620136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756432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756432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564320" y="21780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7564320" y="80640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56432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92728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927280" y="49208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927280" y="354924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8927280" y="217800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927280" y="8064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892728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1028988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10289880" y="492084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28988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10289880" y="8064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28988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652840" y="6294960"/>
              <a:ext cx="535680" cy="559440"/>
            </a:xfrm>
            <a:custGeom>
              <a:avLst/>
              <a:gdLst/>
              <a:ahLst/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1652840" y="49237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11652840" y="35521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1652840" y="21805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11652840" y="8089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11652840" y="0"/>
              <a:ext cx="535680" cy="559440"/>
            </a:xfrm>
            <a:custGeom>
              <a:avLst/>
              <a:gdLst/>
              <a:ahLst/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" name="Line 26"/>
          <p:cNvSpPr/>
          <p:nvPr/>
        </p:nvSpPr>
        <p:spPr>
          <a:xfrm>
            <a:off x="564840" y="6086880"/>
            <a:ext cx="50662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1"/>
          <p:cNvGrpSpPr/>
          <p:nvPr/>
        </p:nvGrpSpPr>
        <p:grpSpPr>
          <a:xfrm>
            <a:off x="8928360" y="0"/>
            <a:ext cx="3260160" cy="6854400"/>
            <a:chOff x="8928360" y="0"/>
            <a:chExt cx="3260160" cy="6854400"/>
          </a:xfrm>
        </p:grpSpPr>
        <p:sp>
          <p:nvSpPr>
            <p:cNvPr id="65" name="CustomShape 2"/>
            <p:cNvSpPr/>
            <p:nvPr/>
          </p:nvSpPr>
          <p:spPr>
            <a:xfrm>
              <a:off x="8928360" y="8064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CustomShape 3"/>
            <p:cNvSpPr/>
            <p:nvPr/>
          </p:nvSpPr>
          <p:spPr>
            <a:xfrm>
              <a:off x="892836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CustomShape 4"/>
            <p:cNvSpPr/>
            <p:nvPr/>
          </p:nvSpPr>
          <p:spPr>
            <a:xfrm>
              <a:off x="1029132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" name="CustomShape 5"/>
            <p:cNvSpPr/>
            <p:nvPr/>
          </p:nvSpPr>
          <p:spPr>
            <a:xfrm>
              <a:off x="1029132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" name="CustomShape 6"/>
            <p:cNvSpPr/>
            <p:nvPr/>
          </p:nvSpPr>
          <p:spPr>
            <a:xfrm>
              <a:off x="10291320" y="21780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CustomShape 7"/>
            <p:cNvSpPr/>
            <p:nvPr/>
          </p:nvSpPr>
          <p:spPr>
            <a:xfrm>
              <a:off x="10291320" y="80640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" name="CustomShape 8"/>
            <p:cNvSpPr/>
            <p:nvPr/>
          </p:nvSpPr>
          <p:spPr>
            <a:xfrm>
              <a:off x="1029132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" name="CustomShape 9"/>
            <p:cNvSpPr/>
            <p:nvPr/>
          </p:nvSpPr>
          <p:spPr>
            <a:xfrm>
              <a:off x="11654280" y="6295320"/>
              <a:ext cx="534240" cy="559080"/>
            </a:xfrm>
            <a:custGeom>
              <a:avLst/>
              <a:gdLst/>
              <a:ahLst/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CustomShape 10"/>
            <p:cNvSpPr/>
            <p:nvPr/>
          </p:nvSpPr>
          <p:spPr>
            <a:xfrm>
              <a:off x="11654280" y="49237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" name="CustomShape 11"/>
            <p:cNvSpPr/>
            <p:nvPr/>
          </p:nvSpPr>
          <p:spPr>
            <a:xfrm>
              <a:off x="11654280" y="35521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CustomShape 12"/>
            <p:cNvSpPr/>
            <p:nvPr/>
          </p:nvSpPr>
          <p:spPr>
            <a:xfrm>
              <a:off x="11654280" y="21805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" name="CustomShape 13"/>
            <p:cNvSpPr/>
            <p:nvPr/>
          </p:nvSpPr>
          <p:spPr>
            <a:xfrm>
              <a:off x="11654280" y="80928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CustomShape 14"/>
            <p:cNvSpPr/>
            <p:nvPr/>
          </p:nvSpPr>
          <p:spPr>
            <a:xfrm>
              <a:off x="11654280" y="0"/>
              <a:ext cx="534240" cy="559080"/>
            </a:xfrm>
            <a:custGeom>
              <a:avLst/>
              <a:gdLst/>
              <a:ahLst/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8" name="Line 15"/>
          <p:cNvSpPr/>
          <p:nvPr/>
        </p:nvSpPr>
        <p:spPr>
          <a:xfrm>
            <a:off x="564840" y="6086880"/>
            <a:ext cx="73360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"/>
          <p:cNvGrpSpPr/>
          <p:nvPr/>
        </p:nvGrpSpPr>
        <p:grpSpPr>
          <a:xfrm>
            <a:off x="6201360" y="0"/>
            <a:ext cx="5987160" cy="6854400"/>
            <a:chOff x="6201360" y="0"/>
            <a:chExt cx="5987160" cy="6854400"/>
          </a:xfrm>
        </p:grpSpPr>
        <p:sp>
          <p:nvSpPr>
            <p:cNvPr id="118" name="CustomShape 2"/>
            <p:cNvSpPr/>
            <p:nvPr/>
          </p:nvSpPr>
          <p:spPr>
            <a:xfrm>
              <a:off x="620136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" name="CustomShape 3"/>
            <p:cNvSpPr/>
            <p:nvPr/>
          </p:nvSpPr>
          <p:spPr>
            <a:xfrm>
              <a:off x="620136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" name="CustomShape 4"/>
            <p:cNvSpPr/>
            <p:nvPr/>
          </p:nvSpPr>
          <p:spPr>
            <a:xfrm>
              <a:off x="756432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" name="CustomShape 5"/>
            <p:cNvSpPr/>
            <p:nvPr/>
          </p:nvSpPr>
          <p:spPr>
            <a:xfrm>
              <a:off x="756432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" name="CustomShape 6"/>
            <p:cNvSpPr/>
            <p:nvPr/>
          </p:nvSpPr>
          <p:spPr>
            <a:xfrm>
              <a:off x="7564320" y="21780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" name="CustomShape 7"/>
            <p:cNvSpPr/>
            <p:nvPr/>
          </p:nvSpPr>
          <p:spPr>
            <a:xfrm>
              <a:off x="7564320" y="80640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" name="CustomShape 8"/>
            <p:cNvSpPr/>
            <p:nvPr/>
          </p:nvSpPr>
          <p:spPr>
            <a:xfrm>
              <a:off x="756432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CustomShape 9"/>
            <p:cNvSpPr/>
            <p:nvPr/>
          </p:nvSpPr>
          <p:spPr>
            <a:xfrm>
              <a:off x="892728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CustomShape 10"/>
            <p:cNvSpPr/>
            <p:nvPr/>
          </p:nvSpPr>
          <p:spPr>
            <a:xfrm>
              <a:off x="8927280" y="49208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" name="CustomShape 11"/>
            <p:cNvSpPr/>
            <p:nvPr/>
          </p:nvSpPr>
          <p:spPr>
            <a:xfrm>
              <a:off x="8927280" y="354924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" name="CustomShape 12"/>
            <p:cNvSpPr/>
            <p:nvPr/>
          </p:nvSpPr>
          <p:spPr>
            <a:xfrm>
              <a:off x="8927280" y="217800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" name="CustomShape 13"/>
            <p:cNvSpPr/>
            <p:nvPr/>
          </p:nvSpPr>
          <p:spPr>
            <a:xfrm>
              <a:off x="8927280" y="8064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CustomShape 14"/>
            <p:cNvSpPr/>
            <p:nvPr/>
          </p:nvSpPr>
          <p:spPr>
            <a:xfrm>
              <a:off x="892728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CustomShape 15"/>
            <p:cNvSpPr/>
            <p:nvPr/>
          </p:nvSpPr>
          <p:spPr>
            <a:xfrm>
              <a:off x="1028988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" name="CustomShape 16"/>
            <p:cNvSpPr/>
            <p:nvPr/>
          </p:nvSpPr>
          <p:spPr>
            <a:xfrm>
              <a:off x="10289880" y="492084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CustomShape 17"/>
            <p:cNvSpPr/>
            <p:nvPr/>
          </p:nvSpPr>
          <p:spPr>
            <a:xfrm>
              <a:off x="1028988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" name="CustomShape 18"/>
            <p:cNvSpPr/>
            <p:nvPr/>
          </p:nvSpPr>
          <p:spPr>
            <a:xfrm>
              <a:off x="10289880" y="8064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CustomShape 19"/>
            <p:cNvSpPr/>
            <p:nvPr/>
          </p:nvSpPr>
          <p:spPr>
            <a:xfrm>
              <a:off x="1028988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CustomShape 20"/>
            <p:cNvSpPr/>
            <p:nvPr/>
          </p:nvSpPr>
          <p:spPr>
            <a:xfrm>
              <a:off x="11652840" y="6294960"/>
              <a:ext cx="535680" cy="559440"/>
            </a:xfrm>
            <a:custGeom>
              <a:avLst/>
              <a:gdLst/>
              <a:ahLst/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" name="CustomShape 21"/>
            <p:cNvSpPr/>
            <p:nvPr/>
          </p:nvSpPr>
          <p:spPr>
            <a:xfrm>
              <a:off x="11652840" y="49237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" name="CustomShape 22"/>
            <p:cNvSpPr/>
            <p:nvPr/>
          </p:nvSpPr>
          <p:spPr>
            <a:xfrm>
              <a:off x="11652840" y="35521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9" name="CustomShape 23"/>
            <p:cNvSpPr/>
            <p:nvPr/>
          </p:nvSpPr>
          <p:spPr>
            <a:xfrm>
              <a:off x="11652840" y="21805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" name="CustomShape 24"/>
            <p:cNvSpPr/>
            <p:nvPr/>
          </p:nvSpPr>
          <p:spPr>
            <a:xfrm>
              <a:off x="11652840" y="8089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CustomShape 25"/>
            <p:cNvSpPr/>
            <p:nvPr/>
          </p:nvSpPr>
          <p:spPr>
            <a:xfrm>
              <a:off x="11652840" y="0"/>
              <a:ext cx="535680" cy="559440"/>
            </a:xfrm>
            <a:custGeom>
              <a:avLst/>
              <a:gdLst/>
              <a:ahLst/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2" name="Line 26"/>
          <p:cNvSpPr/>
          <p:nvPr/>
        </p:nvSpPr>
        <p:spPr>
          <a:xfrm>
            <a:off x="564840" y="6086880"/>
            <a:ext cx="50662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4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"/>
          <p:cNvGrpSpPr/>
          <p:nvPr/>
        </p:nvGrpSpPr>
        <p:grpSpPr>
          <a:xfrm>
            <a:off x="8928360" y="0"/>
            <a:ext cx="3260160" cy="6854400"/>
            <a:chOff x="8928360" y="0"/>
            <a:chExt cx="3260160" cy="6854400"/>
          </a:xfrm>
        </p:grpSpPr>
        <p:sp>
          <p:nvSpPr>
            <p:cNvPr id="182" name="CustomShape 2"/>
            <p:cNvSpPr/>
            <p:nvPr/>
          </p:nvSpPr>
          <p:spPr>
            <a:xfrm>
              <a:off x="8928360" y="8064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" name="CustomShape 3"/>
            <p:cNvSpPr/>
            <p:nvPr/>
          </p:nvSpPr>
          <p:spPr>
            <a:xfrm>
              <a:off x="892836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" name="CustomShape 4"/>
            <p:cNvSpPr/>
            <p:nvPr/>
          </p:nvSpPr>
          <p:spPr>
            <a:xfrm>
              <a:off x="1029132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" name="CustomShape 5"/>
            <p:cNvSpPr/>
            <p:nvPr/>
          </p:nvSpPr>
          <p:spPr>
            <a:xfrm>
              <a:off x="1029132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" name="CustomShape 6"/>
            <p:cNvSpPr/>
            <p:nvPr/>
          </p:nvSpPr>
          <p:spPr>
            <a:xfrm>
              <a:off x="10291320" y="21780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" name="CustomShape 7"/>
            <p:cNvSpPr/>
            <p:nvPr/>
          </p:nvSpPr>
          <p:spPr>
            <a:xfrm>
              <a:off x="10291320" y="80640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" name="CustomShape 8"/>
            <p:cNvSpPr/>
            <p:nvPr/>
          </p:nvSpPr>
          <p:spPr>
            <a:xfrm>
              <a:off x="1029132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" name="CustomShape 9"/>
            <p:cNvSpPr/>
            <p:nvPr/>
          </p:nvSpPr>
          <p:spPr>
            <a:xfrm>
              <a:off x="11654280" y="6295320"/>
              <a:ext cx="534240" cy="559080"/>
            </a:xfrm>
            <a:custGeom>
              <a:avLst/>
              <a:gdLst/>
              <a:ahLst/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" name="CustomShape 10"/>
            <p:cNvSpPr/>
            <p:nvPr/>
          </p:nvSpPr>
          <p:spPr>
            <a:xfrm>
              <a:off x="11654280" y="49237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" name="CustomShape 11"/>
            <p:cNvSpPr/>
            <p:nvPr/>
          </p:nvSpPr>
          <p:spPr>
            <a:xfrm>
              <a:off x="11654280" y="35521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" name="CustomShape 12"/>
            <p:cNvSpPr/>
            <p:nvPr/>
          </p:nvSpPr>
          <p:spPr>
            <a:xfrm>
              <a:off x="11654280" y="21805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" name="CustomShape 13"/>
            <p:cNvSpPr/>
            <p:nvPr/>
          </p:nvSpPr>
          <p:spPr>
            <a:xfrm>
              <a:off x="11654280" y="80928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" name="CustomShape 14"/>
            <p:cNvSpPr/>
            <p:nvPr/>
          </p:nvSpPr>
          <p:spPr>
            <a:xfrm>
              <a:off x="11654280" y="0"/>
              <a:ext cx="534240" cy="559080"/>
            </a:xfrm>
            <a:custGeom>
              <a:avLst/>
              <a:gdLst/>
              <a:ahLst/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5" name="Line 15"/>
          <p:cNvSpPr/>
          <p:nvPr/>
        </p:nvSpPr>
        <p:spPr>
          <a:xfrm>
            <a:off x="564840" y="6086880"/>
            <a:ext cx="73360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7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1"/>
          <p:cNvGrpSpPr/>
          <p:nvPr/>
        </p:nvGrpSpPr>
        <p:grpSpPr>
          <a:xfrm>
            <a:off x="8928360" y="0"/>
            <a:ext cx="3260160" cy="6854400"/>
            <a:chOff x="8928360" y="0"/>
            <a:chExt cx="3260160" cy="6854400"/>
          </a:xfrm>
        </p:grpSpPr>
        <p:sp>
          <p:nvSpPr>
            <p:cNvPr id="235" name="CustomShape 2"/>
            <p:cNvSpPr/>
            <p:nvPr/>
          </p:nvSpPr>
          <p:spPr>
            <a:xfrm>
              <a:off x="8928360" y="8064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" name="CustomShape 3"/>
            <p:cNvSpPr/>
            <p:nvPr/>
          </p:nvSpPr>
          <p:spPr>
            <a:xfrm>
              <a:off x="892836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7" name="CustomShape 4"/>
            <p:cNvSpPr/>
            <p:nvPr/>
          </p:nvSpPr>
          <p:spPr>
            <a:xfrm>
              <a:off x="1029132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8" name="CustomShape 5"/>
            <p:cNvSpPr/>
            <p:nvPr/>
          </p:nvSpPr>
          <p:spPr>
            <a:xfrm>
              <a:off x="1029132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9" name="CustomShape 6"/>
            <p:cNvSpPr/>
            <p:nvPr/>
          </p:nvSpPr>
          <p:spPr>
            <a:xfrm>
              <a:off x="10291320" y="21780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" name="CustomShape 7"/>
            <p:cNvSpPr/>
            <p:nvPr/>
          </p:nvSpPr>
          <p:spPr>
            <a:xfrm>
              <a:off x="10291320" y="80640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1" name="CustomShape 8"/>
            <p:cNvSpPr/>
            <p:nvPr/>
          </p:nvSpPr>
          <p:spPr>
            <a:xfrm>
              <a:off x="1029132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2" name="CustomShape 9"/>
            <p:cNvSpPr/>
            <p:nvPr/>
          </p:nvSpPr>
          <p:spPr>
            <a:xfrm>
              <a:off x="11654280" y="6295320"/>
              <a:ext cx="534240" cy="559080"/>
            </a:xfrm>
            <a:custGeom>
              <a:avLst/>
              <a:gdLst/>
              <a:ahLst/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" name="CustomShape 10"/>
            <p:cNvSpPr/>
            <p:nvPr/>
          </p:nvSpPr>
          <p:spPr>
            <a:xfrm>
              <a:off x="11654280" y="49237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" name="CustomShape 11"/>
            <p:cNvSpPr/>
            <p:nvPr/>
          </p:nvSpPr>
          <p:spPr>
            <a:xfrm>
              <a:off x="11654280" y="35521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" name="CustomShape 12"/>
            <p:cNvSpPr/>
            <p:nvPr/>
          </p:nvSpPr>
          <p:spPr>
            <a:xfrm>
              <a:off x="11654280" y="21805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" name="CustomShape 13"/>
            <p:cNvSpPr/>
            <p:nvPr/>
          </p:nvSpPr>
          <p:spPr>
            <a:xfrm>
              <a:off x="11654280" y="80928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7" name="CustomShape 14"/>
            <p:cNvSpPr/>
            <p:nvPr/>
          </p:nvSpPr>
          <p:spPr>
            <a:xfrm>
              <a:off x="11654280" y="0"/>
              <a:ext cx="534240" cy="559080"/>
            </a:xfrm>
            <a:custGeom>
              <a:avLst/>
              <a:gdLst/>
              <a:ahLst/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8" name="Line 15"/>
          <p:cNvSpPr/>
          <p:nvPr/>
        </p:nvSpPr>
        <p:spPr>
          <a:xfrm>
            <a:off x="564840" y="6086880"/>
            <a:ext cx="73360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0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roup 1"/>
          <p:cNvGrpSpPr/>
          <p:nvPr/>
        </p:nvGrpSpPr>
        <p:grpSpPr>
          <a:xfrm>
            <a:off x="8928360" y="0"/>
            <a:ext cx="3260160" cy="6854400"/>
            <a:chOff x="8928360" y="0"/>
            <a:chExt cx="3260160" cy="6854400"/>
          </a:xfrm>
        </p:grpSpPr>
        <p:sp>
          <p:nvSpPr>
            <p:cNvPr id="288" name="CustomShape 2"/>
            <p:cNvSpPr/>
            <p:nvPr/>
          </p:nvSpPr>
          <p:spPr>
            <a:xfrm>
              <a:off x="8928360" y="8064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9" name="CustomShape 3"/>
            <p:cNvSpPr/>
            <p:nvPr/>
          </p:nvSpPr>
          <p:spPr>
            <a:xfrm>
              <a:off x="892836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0" name="CustomShape 4"/>
            <p:cNvSpPr/>
            <p:nvPr/>
          </p:nvSpPr>
          <p:spPr>
            <a:xfrm>
              <a:off x="1029132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1" name="CustomShape 5"/>
            <p:cNvSpPr/>
            <p:nvPr/>
          </p:nvSpPr>
          <p:spPr>
            <a:xfrm>
              <a:off x="1029132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2" name="CustomShape 6"/>
            <p:cNvSpPr/>
            <p:nvPr/>
          </p:nvSpPr>
          <p:spPr>
            <a:xfrm>
              <a:off x="10291320" y="21780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3" name="CustomShape 7"/>
            <p:cNvSpPr/>
            <p:nvPr/>
          </p:nvSpPr>
          <p:spPr>
            <a:xfrm>
              <a:off x="10291320" y="80640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4" name="CustomShape 8"/>
            <p:cNvSpPr/>
            <p:nvPr/>
          </p:nvSpPr>
          <p:spPr>
            <a:xfrm>
              <a:off x="1029132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5" name="CustomShape 9"/>
            <p:cNvSpPr/>
            <p:nvPr/>
          </p:nvSpPr>
          <p:spPr>
            <a:xfrm>
              <a:off x="11654280" y="6295320"/>
              <a:ext cx="534240" cy="559080"/>
            </a:xfrm>
            <a:custGeom>
              <a:avLst/>
              <a:gdLst/>
              <a:ahLst/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" name="CustomShape 10"/>
            <p:cNvSpPr/>
            <p:nvPr/>
          </p:nvSpPr>
          <p:spPr>
            <a:xfrm>
              <a:off x="11654280" y="49237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7" name="CustomShape 11"/>
            <p:cNvSpPr/>
            <p:nvPr/>
          </p:nvSpPr>
          <p:spPr>
            <a:xfrm>
              <a:off x="11654280" y="35521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8" name="CustomShape 12"/>
            <p:cNvSpPr/>
            <p:nvPr/>
          </p:nvSpPr>
          <p:spPr>
            <a:xfrm>
              <a:off x="11654280" y="21805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" name="CustomShape 13"/>
            <p:cNvSpPr/>
            <p:nvPr/>
          </p:nvSpPr>
          <p:spPr>
            <a:xfrm>
              <a:off x="11654280" y="80928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0" name="CustomShape 14"/>
            <p:cNvSpPr/>
            <p:nvPr/>
          </p:nvSpPr>
          <p:spPr>
            <a:xfrm>
              <a:off x="11654280" y="0"/>
              <a:ext cx="534240" cy="559080"/>
            </a:xfrm>
            <a:custGeom>
              <a:avLst/>
              <a:gdLst/>
              <a:ahLst/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01" name="Line 15"/>
          <p:cNvSpPr/>
          <p:nvPr/>
        </p:nvSpPr>
        <p:spPr>
          <a:xfrm>
            <a:off x="564840" y="6086880"/>
            <a:ext cx="73360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03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 1"/>
          <p:cNvGrpSpPr/>
          <p:nvPr/>
        </p:nvGrpSpPr>
        <p:grpSpPr>
          <a:xfrm>
            <a:off x="8928360" y="0"/>
            <a:ext cx="3260160" cy="6854400"/>
            <a:chOff x="8928360" y="0"/>
            <a:chExt cx="3260160" cy="6854400"/>
          </a:xfrm>
        </p:grpSpPr>
        <p:sp>
          <p:nvSpPr>
            <p:cNvPr id="341" name="CustomShape 2"/>
            <p:cNvSpPr/>
            <p:nvPr/>
          </p:nvSpPr>
          <p:spPr>
            <a:xfrm>
              <a:off x="8928360" y="8064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2" name="CustomShape 3"/>
            <p:cNvSpPr/>
            <p:nvPr/>
          </p:nvSpPr>
          <p:spPr>
            <a:xfrm>
              <a:off x="892836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" name="CustomShape 4"/>
            <p:cNvSpPr/>
            <p:nvPr/>
          </p:nvSpPr>
          <p:spPr>
            <a:xfrm>
              <a:off x="1029132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4" name="CustomShape 5"/>
            <p:cNvSpPr/>
            <p:nvPr/>
          </p:nvSpPr>
          <p:spPr>
            <a:xfrm>
              <a:off x="1029132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5" name="CustomShape 6"/>
            <p:cNvSpPr/>
            <p:nvPr/>
          </p:nvSpPr>
          <p:spPr>
            <a:xfrm>
              <a:off x="10291320" y="21780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6" name="CustomShape 7"/>
            <p:cNvSpPr/>
            <p:nvPr/>
          </p:nvSpPr>
          <p:spPr>
            <a:xfrm>
              <a:off x="10291320" y="80640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7" name="CustomShape 8"/>
            <p:cNvSpPr/>
            <p:nvPr/>
          </p:nvSpPr>
          <p:spPr>
            <a:xfrm>
              <a:off x="1029132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8" name="CustomShape 9"/>
            <p:cNvSpPr/>
            <p:nvPr/>
          </p:nvSpPr>
          <p:spPr>
            <a:xfrm>
              <a:off x="11654280" y="6295320"/>
              <a:ext cx="534240" cy="559080"/>
            </a:xfrm>
            <a:custGeom>
              <a:avLst/>
              <a:gdLst/>
              <a:ahLst/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" name="CustomShape 10"/>
            <p:cNvSpPr/>
            <p:nvPr/>
          </p:nvSpPr>
          <p:spPr>
            <a:xfrm>
              <a:off x="11654280" y="49237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" name="CustomShape 11"/>
            <p:cNvSpPr/>
            <p:nvPr/>
          </p:nvSpPr>
          <p:spPr>
            <a:xfrm>
              <a:off x="11654280" y="35521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1" name="CustomShape 12"/>
            <p:cNvSpPr/>
            <p:nvPr/>
          </p:nvSpPr>
          <p:spPr>
            <a:xfrm>
              <a:off x="11654280" y="218052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2" name="CustomShape 13"/>
            <p:cNvSpPr/>
            <p:nvPr/>
          </p:nvSpPr>
          <p:spPr>
            <a:xfrm>
              <a:off x="11654280" y="809280"/>
              <a:ext cx="534240" cy="1121400"/>
            </a:xfrm>
            <a:custGeom>
              <a:avLst/>
              <a:gdLst/>
              <a:ahLst/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3" name="CustomShape 14"/>
            <p:cNvSpPr/>
            <p:nvPr/>
          </p:nvSpPr>
          <p:spPr>
            <a:xfrm>
              <a:off x="11654280" y="0"/>
              <a:ext cx="534240" cy="559080"/>
            </a:xfrm>
            <a:custGeom>
              <a:avLst/>
              <a:gdLst/>
              <a:ahLst/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4" name="Line 15"/>
          <p:cNvSpPr/>
          <p:nvPr/>
        </p:nvSpPr>
        <p:spPr>
          <a:xfrm>
            <a:off x="564840" y="6086880"/>
            <a:ext cx="73360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56" name="PlaceHolder 1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mailto:KR0OT@byu.edu" TargetMode="External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hyperlink" Target="mailto:KR0OT@byu.edu" TargetMode="External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6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hyperlink" Target="mailto:KR0OT@byu.edu" TargetMode="External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7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CustomShape 2"/>
          <p:cNvSpPr/>
          <p:nvPr/>
        </p:nvSpPr>
        <p:spPr>
          <a:xfrm>
            <a:off x="565200" y="768240"/>
            <a:ext cx="4131000" cy="286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0000"/>
          </a:bodyPr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Linux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and 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HAM Radio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565200" y="4283280"/>
            <a:ext cx="4131000" cy="14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Dave Palica 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KR0OT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402" name="Group 4"/>
          <p:cNvGrpSpPr/>
          <p:nvPr/>
        </p:nvGrpSpPr>
        <p:grpSpPr>
          <a:xfrm>
            <a:off x="10290240" y="0"/>
            <a:ext cx="1898280" cy="4673880"/>
            <a:chOff x="10290240" y="0"/>
            <a:chExt cx="1898280" cy="4673880"/>
          </a:xfrm>
        </p:grpSpPr>
        <p:sp>
          <p:nvSpPr>
            <p:cNvPr id="403" name="CustomShape 5"/>
            <p:cNvSpPr/>
            <p:nvPr/>
          </p:nvSpPr>
          <p:spPr>
            <a:xfrm>
              <a:off x="1029024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4" name="CustomShape 6"/>
            <p:cNvSpPr/>
            <p:nvPr/>
          </p:nvSpPr>
          <p:spPr>
            <a:xfrm>
              <a:off x="11653200" y="3552120"/>
              <a:ext cx="535320" cy="112176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5" name="CustomShape 7"/>
            <p:cNvSpPr/>
            <p:nvPr/>
          </p:nvSpPr>
          <p:spPr>
            <a:xfrm>
              <a:off x="11653200" y="808920"/>
              <a:ext cx="535320" cy="1121760"/>
            </a:xfrm>
            <a:custGeom>
              <a:avLst/>
              <a:gdLst/>
              <a:ahLst/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6" name="CustomShape 8"/>
            <p:cNvSpPr/>
            <p:nvPr/>
          </p:nvSpPr>
          <p:spPr>
            <a:xfrm>
              <a:off x="11653200" y="0"/>
              <a:ext cx="535320" cy="559440"/>
            </a:xfrm>
            <a:custGeom>
              <a:avLst/>
              <a:gdLst/>
              <a:ahLst/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07" name="Line 9"/>
          <p:cNvSpPr/>
          <p:nvPr/>
        </p:nvSpPr>
        <p:spPr>
          <a:xfrm>
            <a:off x="564840" y="6086880"/>
            <a:ext cx="413460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8" name="Picture 39" descr=""/>
          <p:cNvPicPr/>
          <p:nvPr/>
        </p:nvPicPr>
        <p:blipFill>
          <a:blip r:embed="rId1"/>
          <a:stretch/>
        </p:blipFill>
        <p:spPr>
          <a:xfrm>
            <a:off x="5265000" y="712080"/>
            <a:ext cx="6268680" cy="542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565200" y="768240"/>
            <a:ext cx="5062320" cy="9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3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Why Linux?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33" name="CustomShape 2"/>
          <p:cNvSpPr/>
          <p:nvPr/>
        </p:nvSpPr>
        <p:spPr>
          <a:xfrm>
            <a:off x="692280" y="1718640"/>
            <a:ext cx="696240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Open Source</a:t>
            </a:r>
            <a:endParaRPr b="0" lang="en-US" sz="3600" spc="-1" strike="noStrike">
              <a:latin typeface="Arial"/>
            </a:endParaRPr>
          </a:p>
          <a:p>
            <a:pPr lvl="1" marL="7430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No / Low cost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Great community support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Stable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1" lang="en-US" sz="3600" spc="-1" strike="noStrike">
                <a:solidFill>
                  <a:srgbClr val="ff4000"/>
                </a:solidFill>
                <a:latin typeface="Neue Haas Grotesk Text Pro"/>
                <a:ea typeface="Neue Haas Grotesk Text Pro"/>
              </a:rPr>
              <a:t>Patch on your terms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34" name="" descr=""/>
          <p:cNvPicPr/>
          <p:nvPr/>
        </p:nvPicPr>
        <p:blipFill>
          <a:blip r:embed="rId1"/>
          <a:stretch/>
        </p:blipFill>
        <p:spPr>
          <a:xfrm>
            <a:off x="7040880" y="2834640"/>
            <a:ext cx="5036760" cy="35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565200" y="768240"/>
            <a:ext cx="5062320" cy="9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3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Why Linux?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692280" y="1718640"/>
            <a:ext cx="696240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Open Source</a:t>
            </a:r>
            <a:endParaRPr b="0" lang="en-US" sz="3600" spc="-1" strike="noStrike">
              <a:latin typeface="Arial"/>
            </a:endParaRPr>
          </a:p>
          <a:p>
            <a:pPr lvl="1" marL="7430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No / Low cost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Great community support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Stable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Patch on your terms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1" lang="en-US" sz="3600" spc="-1" strike="noStrike">
                <a:solidFill>
                  <a:srgbClr val="ff4000"/>
                </a:solidFill>
                <a:latin typeface="Neue Haas Grotesk Text Pro"/>
                <a:ea typeface="Neue Haas Grotesk Text Pro"/>
              </a:rPr>
              <a:t>Choose your own desktop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37" name="" descr=""/>
          <p:cNvPicPr/>
          <p:nvPr/>
        </p:nvPicPr>
        <p:blipFill>
          <a:blip r:embed="rId1"/>
          <a:stretch/>
        </p:blipFill>
        <p:spPr>
          <a:xfrm>
            <a:off x="5852160" y="3397680"/>
            <a:ext cx="5987160" cy="336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" descr=""/>
          <p:cNvPicPr/>
          <p:nvPr/>
        </p:nvPicPr>
        <p:blipFill>
          <a:blip r:embed="rId1"/>
          <a:stretch/>
        </p:blipFill>
        <p:spPr>
          <a:xfrm>
            <a:off x="9360" y="1440"/>
            <a:ext cx="12188880" cy="685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" descr=""/>
          <p:cNvPicPr/>
          <p:nvPr/>
        </p:nvPicPr>
        <p:blipFill>
          <a:blip r:embed="rId1"/>
          <a:stretch/>
        </p:blipFill>
        <p:spPr>
          <a:xfrm>
            <a:off x="525960" y="181800"/>
            <a:ext cx="1849320" cy="2244960"/>
          </a:xfrm>
          <a:prstGeom prst="rect">
            <a:avLst/>
          </a:prstGeom>
          <a:ln>
            <a:noFill/>
          </a:ln>
        </p:spPr>
      </p:pic>
      <p:pic>
        <p:nvPicPr>
          <p:cNvPr id="440" name="" descr=""/>
          <p:cNvPicPr/>
          <p:nvPr/>
        </p:nvPicPr>
        <p:blipFill>
          <a:blip r:embed="rId2"/>
          <a:stretch/>
        </p:blipFill>
        <p:spPr>
          <a:xfrm>
            <a:off x="3383280" y="182880"/>
            <a:ext cx="2100960" cy="2100960"/>
          </a:xfrm>
          <a:prstGeom prst="rect">
            <a:avLst/>
          </a:prstGeom>
          <a:ln>
            <a:noFill/>
          </a:ln>
        </p:spPr>
      </p:pic>
      <p:pic>
        <p:nvPicPr>
          <p:cNvPr id="441" name="" descr=""/>
          <p:cNvPicPr/>
          <p:nvPr/>
        </p:nvPicPr>
        <p:blipFill>
          <a:blip r:embed="rId3"/>
          <a:stretch/>
        </p:blipFill>
        <p:spPr>
          <a:xfrm>
            <a:off x="6242040" y="0"/>
            <a:ext cx="2351160" cy="2351160"/>
          </a:xfrm>
          <a:prstGeom prst="rect">
            <a:avLst/>
          </a:prstGeom>
          <a:ln>
            <a:noFill/>
          </a:ln>
        </p:spPr>
      </p:pic>
      <p:pic>
        <p:nvPicPr>
          <p:cNvPr id="442" name="" descr=""/>
          <p:cNvPicPr/>
          <p:nvPr/>
        </p:nvPicPr>
        <p:blipFill>
          <a:blip r:embed="rId4"/>
          <a:stretch/>
        </p:blipFill>
        <p:spPr>
          <a:xfrm>
            <a:off x="9486000" y="67680"/>
            <a:ext cx="2399040" cy="2399040"/>
          </a:xfrm>
          <a:prstGeom prst="rect">
            <a:avLst/>
          </a:prstGeom>
          <a:ln>
            <a:noFill/>
          </a:ln>
        </p:spPr>
      </p:pic>
      <p:pic>
        <p:nvPicPr>
          <p:cNvPr id="443" name="" descr=""/>
          <p:cNvPicPr/>
          <p:nvPr/>
        </p:nvPicPr>
        <p:blipFill>
          <a:blip r:embed="rId5"/>
          <a:stretch/>
        </p:blipFill>
        <p:spPr>
          <a:xfrm>
            <a:off x="182880" y="3108960"/>
            <a:ext cx="2680560" cy="2669760"/>
          </a:xfrm>
          <a:prstGeom prst="rect">
            <a:avLst/>
          </a:prstGeom>
          <a:ln>
            <a:noFill/>
          </a:ln>
        </p:spPr>
      </p:pic>
      <p:pic>
        <p:nvPicPr>
          <p:cNvPr id="444" name="" descr=""/>
          <p:cNvPicPr/>
          <p:nvPr/>
        </p:nvPicPr>
        <p:blipFill>
          <a:blip r:embed="rId6"/>
          <a:stretch/>
        </p:blipFill>
        <p:spPr>
          <a:xfrm>
            <a:off x="3200400" y="3142080"/>
            <a:ext cx="2695320" cy="2616480"/>
          </a:xfrm>
          <a:prstGeom prst="rect">
            <a:avLst/>
          </a:prstGeom>
          <a:ln>
            <a:noFill/>
          </a:ln>
        </p:spPr>
      </p:pic>
      <p:pic>
        <p:nvPicPr>
          <p:cNvPr id="445" name="" descr=""/>
          <p:cNvPicPr/>
          <p:nvPr/>
        </p:nvPicPr>
        <p:blipFill>
          <a:blip r:embed="rId7"/>
          <a:stretch/>
        </p:blipFill>
        <p:spPr>
          <a:xfrm>
            <a:off x="9398520" y="3291840"/>
            <a:ext cx="2486520" cy="2486520"/>
          </a:xfrm>
          <a:prstGeom prst="rect">
            <a:avLst/>
          </a:prstGeom>
          <a:ln>
            <a:noFill/>
          </a:ln>
        </p:spPr>
      </p:pic>
      <p:pic>
        <p:nvPicPr>
          <p:cNvPr id="446" name="" descr=""/>
          <p:cNvPicPr/>
          <p:nvPr/>
        </p:nvPicPr>
        <p:blipFill>
          <a:blip r:embed="rId8"/>
          <a:stretch/>
        </p:blipFill>
        <p:spPr>
          <a:xfrm>
            <a:off x="6112440" y="3200400"/>
            <a:ext cx="2480760" cy="2480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565200" y="768240"/>
            <a:ext cx="5062320" cy="9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3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HAM Radio and Linux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692280" y="1718640"/>
            <a:ext cx="69624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Where do we start?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49" name="" descr=""/>
          <p:cNvPicPr/>
          <p:nvPr/>
        </p:nvPicPr>
        <p:blipFill>
          <a:blip r:embed="rId1"/>
          <a:stretch/>
        </p:blipFill>
        <p:spPr>
          <a:xfrm>
            <a:off x="6675120" y="457200"/>
            <a:ext cx="4889520" cy="6140880"/>
          </a:xfrm>
          <a:prstGeom prst="rect">
            <a:avLst/>
          </a:prstGeom>
          <a:ln>
            <a:noFill/>
          </a:ln>
        </p:spPr>
      </p:pic>
      <p:pic>
        <p:nvPicPr>
          <p:cNvPr id="450" name="" descr=""/>
          <p:cNvPicPr/>
          <p:nvPr/>
        </p:nvPicPr>
        <p:blipFill>
          <a:blip r:embed="rId2"/>
          <a:stretch/>
        </p:blipFill>
        <p:spPr>
          <a:xfrm>
            <a:off x="548640" y="2926080"/>
            <a:ext cx="5658120" cy="255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Where to Start?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52" name="CustomShape 2"/>
          <p:cNvSpPr/>
          <p:nvPr/>
        </p:nvSpPr>
        <p:spPr>
          <a:xfrm>
            <a:off x="624600" y="1445760"/>
            <a:ext cx="73321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Radio Control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ff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FLRIG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53" name="Picture 4" descr="Graphical user interface&#10;&#10;Description automatically generated"/>
          <p:cNvPicPr/>
          <p:nvPr/>
        </p:nvPicPr>
        <p:blipFill>
          <a:blip r:embed="rId1"/>
          <a:stretch/>
        </p:blipFill>
        <p:spPr>
          <a:xfrm>
            <a:off x="3224160" y="2393280"/>
            <a:ext cx="8966520" cy="242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Where to Start?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565200" y="1397880"/>
            <a:ext cx="73321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Radio Control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ff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FLRIG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56" name="Picture 5" descr="Graphical user interface, text&#10;&#10;Description automatically generated"/>
          <p:cNvPicPr/>
          <p:nvPr/>
        </p:nvPicPr>
        <p:blipFill>
          <a:blip r:embed="rId1"/>
          <a:stretch/>
        </p:blipFill>
        <p:spPr>
          <a:xfrm>
            <a:off x="4117320" y="2025360"/>
            <a:ext cx="7156800" cy="4125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Where to Start?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58" name="CustomShape 2"/>
          <p:cNvSpPr/>
          <p:nvPr/>
        </p:nvSpPr>
        <p:spPr>
          <a:xfrm>
            <a:off x="565200" y="1397880"/>
            <a:ext cx="73321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Radio Control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FLRIG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ff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WSJT-X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59" name="Picture 6" descr="Graphical user interface, application&#10;&#10;Description automatically generated"/>
          <p:cNvPicPr/>
          <p:nvPr/>
        </p:nvPicPr>
        <p:blipFill>
          <a:blip r:embed="rId1"/>
          <a:stretch/>
        </p:blipFill>
        <p:spPr>
          <a:xfrm>
            <a:off x="5212440" y="622800"/>
            <a:ext cx="6478200" cy="594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Where to Start?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529200" y="1397880"/>
            <a:ext cx="73321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Radio Control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FLRIG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WSJT-X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ff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JS8CALL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62" name="Picture 4" descr="Graphical user interface, text, application, email&#10;&#10;Description automatically generated"/>
          <p:cNvPicPr/>
          <p:nvPr/>
        </p:nvPicPr>
        <p:blipFill>
          <a:blip r:embed="rId1"/>
          <a:stretch/>
        </p:blipFill>
        <p:spPr>
          <a:xfrm>
            <a:off x="5577840" y="684360"/>
            <a:ext cx="6192360" cy="589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Where to Start?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64" name="CustomShape 2"/>
          <p:cNvSpPr/>
          <p:nvPr/>
        </p:nvSpPr>
        <p:spPr>
          <a:xfrm>
            <a:off x="565200" y="1397880"/>
            <a:ext cx="73321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Radio Control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FLRIG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WSJT-X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JS8Call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ff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FLDIGI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65" name="Picture 5" descr="Graphical user interface, text, application, email&#10;&#10;Description automatically generated"/>
          <p:cNvPicPr/>
          <p:nvPr/>
        </p:nvPicPr>
        <p:blipFill>
          <a:blip r:embed="rId1"/>
          <a:stretch/>
        </p:blipFill>
        <p:spPr>
          <a:xfrm>
            <a:off x="5318640" y="731520"/>
            <a:ext cx="6565320" cy="484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A bit about me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565200" y="1596960"/>
            <a:ext cx="733212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Engineering manager for Brigham Young University Office of Information Technology</a:t>
            </a:r>
            <a:endParaRPr b="0" lang="en-US" sz="24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KD7TZG first licensed January 2003</a:t>
            </a:r>
            <a:endParaRPr b="0" lang="en-US" sz="24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Linux user since 2005</a:t>
            </a:r>
            <a:endParaRPr b="0" lang="en-US" sz="24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On the team that researched and brought enterprise Linux to Brigham Young University</a:t>
            </a:r>
            <a:endParaRPr b="0" lang="en-US" sz="24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ARRL Registered License Instructor</a:t>
            </a:r>
            <a:endParaRPr b="0" lang="en-US" sz="24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VE with W5YI-VEC and ARRL VEC</a:t>
            </a:r>
            <a:endParaRPr b="0" lang="en-US" sz="24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Vanity Call Sign KR0OT to merge love of radio and Linux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411" name="" descr=""/>
          <p:cNvPicPr/>
          <p:nvPr/>
        </p:nvPicPr>
        <p:blipFill>
          <a:blip r:embed="rId1"/>
          <a:stretch/>
        </p:blipFill>
        <p:spPr>
          <a:xfrm>
            <a:off x="7802280" y="640080"/>
            <a:ext cx="4082760" cy="365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What's next?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67" name="CustomShape 2"/>
          <p:cNvSpPr/>
          <p:nvPr/>
        </p:nvSpPr>
        <p:spPr>
          <a:xfrm>
            <a:off x="565200" y="1397880"/>
            <a:ext cx="440316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Logging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Which one do I use?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68" name="Picture 4" descr="A picture containing clipart&#10;&#10;Description automatically generated"/>
          <p:cNvPicPr/>
          <p:nvPr/>
        </p:nvPicPr>
        <p:blipFill>
          <a:blip r:embed="rId1"/>
          <a:stretch/>
        </p:blipFill>
        <p:spPr>
          <a:xfrm>
            <a:off x="5476320" y="586080"/>
            <a:ext cx="4675680" cy="513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What's next?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565200" y="1397880"/>
            <a:ext cx="46177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Logging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Which one do I use?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ff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GridTracker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71" name="Picture 4" descr=""/>
          <p:cNvPicPr/>
          <p:nvPr/>
        </p:nvPicPr>
        <p:blipFill>
          <a:blip r:embed="rId1"/>
          <a:stretch/>
        </p:blipFill>
        <p:spPr>
          <a:xfrm>
            <a:off x="4986360" y="299520"/>
            <a:ext cx="6990120" cy="631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What's next?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565200" y="1397880"/>
            <a:ext cx="46177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Logging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Which one do I use?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ff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GridTracker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74" name="Picture 5" descr="Graphical user interface, application&#10;&#10;Description automatically generated"/>
          <p:cNvPicPr/>
          <p:nvPr/>
        </p:nvPicPr>
        <p:blipFill>
          <a:blip r:embed="rId1"/>
          <a:stretch/>
        </p:blipFill>
        <p:spPr>
          <a:xfrm>
            <a:off x="4998240" y="461160"/>
            <a:ext cx="6954480" cy="5682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What's next?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565200" y="1397880"/>
            <a:ext cx="46177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Logging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Which one do I use?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ff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GridTracker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77" name="Picture 5" descr="Graphical user interface, text&#10;&#10;Description automatically generated"/>
          <p:cNvPicPr/>
          <p:nvPr/>
        </p:nvPicPr>
        <p:blipFill>
          <a:blip r:embed="rId1"/>
          <a:stretch/>
        </p:blipFill>
        <p:spPr>
          <a:xfrm>
            <a:off x="5188680" y="221400"/>
            <a:ext cx="6859080" cy="6221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What's next?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565200" y="1397880"/>
            <a:ext cx="46177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Logging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Which one do I use?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ff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GridTracker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80" name="Picture 5" descr="Graphical user interface, application&#10;&#10;Description automatically generated"/>
          <p:cNvPicPr/>
          <p:nvPr/>
        </p:nvPicPr>
        <p:blipFill>
          <a:blip r:embed="rId1"/>
          <a:stretch/>
        </p:blipFill>
        <p:spPr>
          <a:xfrm>
            <a:off x="4998240" y="1122480"/>
            <a:ext cx="6954480" cy="434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What's next?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565200" y="1397880"/>
            <a:ext cx="46177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Logging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Which app do I use?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ff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GridTracker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83" name="Picture 5" descr=""/>
          <p:cNvPicPr/>
          <p:nvPr/>
        </p:nvPicPr>
        <p:blipFill>
          <a:blip r:embed="rId1"/>
          <a:stretch/>
        </p:blipFill>
        <p:spPr>
          <a:xfrm>
            <a:off x="5141160" y="350640"/>
            <a:ext cx="7478280" cy="572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What's next?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731520" y="1886760"/>
            <a:ext cx="5209920" cy="32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Logging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Which app do I use?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GridTracker</a:t>
            </a:r>
            <a:endParaRPr b="0" lang="en-US" sz="32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Satellite (gpredict)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86" name="" descr=""/>
          <p:cNvPicPr/>
          <p:nvPr/>
        </p:nvPicPr>
        <p:blipFill>
          <a:blip r:embed="rId1"/>
          <a:stretch/>
        </p:blipFill>
        <p:spPr>
          <a:xfrm>
            <a:off x="6035040" y="219960"/>
            <a:ext cx="5758560" cy="617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What's next?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88" name="CustomShape 2"/>
          <p:cNvSpPr/>
          <p:nvPr/>
        </p:nvSpPr>
        <p:spPr>
          <a:xfrm>
            <a:off x="565200" y="1397880"/>
            <a:ext cx="46177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Logging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Which app do I use?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GridTracker</a:t>
            </a:r>
            <a:endParaRPr b="0" lang="en-US" sz="32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Satellite</a:t>
            </a:r>
            <a:endParaRPr b="0" lang="en-US" sz="32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ff4000"/>
                </a:solidFill>
                <a:latin typeface="Neue Haas Grotesk Text Pro"/>
                <a:ea typeface="DejaVu Sans"/>
              </a:rPr>
              <a:t>Remote Operation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89" name="" descr=""/>
          <p:cNvPicPr/>
          <p:nvPr/>
        </p:nvPicPr>
        <p:blipFill>
          <a:blip r:embed="rId1"/>
          <a:stretch/>
        </p:blipFill>
        <p:spPr>
          <a:xfrm>
            <a:off x="5212080" y="914400"/>
            <a:ext cx="6523560" cy="475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Remote Operation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565200" y="1397880"/>
            <a:ext cx="4617720" cy="359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3"/>
          <p:cNvSpPr/>
          <p:nvPr/>
        </p:nvSpPr>
        <p:spPr>
          <a:xfrm>
            <a:off x="457200" y="1737360"/>
            <a:ext cx="9794880" cy="422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FCC Part 97.213 Remote Control Timeout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§97.213 Telecommand of an amateur station.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An amateur station on or within 50 km of the Earthâ€™s surface may be under telecommand where: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(a) There is a radio or wireline control link between the control point and the station sufficient for the control operator to perform his/her duties. If radio, the control link must use an auxiliary station. A control link using a fiber optic cable or another telecommunication service is considered wireline.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0" lang="en-US" sz="1000" spc="-1" strike="noStrike">
                <a:solidFill>
                  <a:srgbClr val="c9211e"/>
                </a:solidFill>
                <a:latin typeface="Arial"/>
                <a:ea typeface="DejaVu Sans"/>
              </a:rPr>
              <a:t>b) Provisions are incorporated to limit transmission by the station to a period of no more than 3 minutes in the event of malfunction in the control link.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c9211e"/>
                </a:solidFill>
                <a:latin typeface="Arial"/>
                <a:ea typeface="DejaVu Sans"/>
              </a:rPr>
              <a:t>(c) The station is protected against making, willfully or negligently, unauthorized transmissions.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c9211e"/>
                </a:solidFill>
                <a:latin typeface="Arial"/>
                <a:ea typeface="DejaVu Sans"/>
              </a:rPr>
              <a:t>(d) A photocopy of the station license and a label with the name, address, and telephone number of the station licensee and at least one designated control operator is posted in a conspicuous place at the station location.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842040" y="323640"/>
            <a:ext cx="6745320" cy="525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#! /bin/bash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function check {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# if we don't have a file, start at zero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if [ $? -ne 0 ] ; then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if [ ! -f "/tmp/value.dat" ] ; then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value=0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# otherwise read the value from the file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else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value=`cat /tmp/value.dat`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fi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# increment the value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value=`expr ${value} + 1`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#logger "Failsafe value triggered count"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# show it to the user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printf '%s %s  ' "$(date)"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echo "value: ${value}"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# and save it for next time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echo $value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printf '%s %s' "Failsafe warning #" + $value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echo "${value}" &gt; /tmp/value.dat 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max=3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if [ "$value" -gt "$max" ]; then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printf '%s %s  ' "$(date)"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printf '%s %s'  "Failsafe activated - no network avaiable.  Powering off ICOM 3700"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python /usr/local/bin/poweroff.py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fi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else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#logger "Failsafe - Network available at sfcn.org"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#printf '%s %s  ' "$(date)"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#echo "Network is up"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value=0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echo "${value}" &gt; /tmp/value.dat 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exit 0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fi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curl -s -o "/dev/null" sfcn.org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Arial"/>
                <a:ea typeface="DejaVu Sans"/>
              </a:rPr>
              <a:t>check;</a:t>
            </a:r>
            <a:endParaRPr b="0" lang="en-US" sz="800" spc="-1" strike="noStrike">
              <a:latin typeface="Arial"/>
            </a:endParaRPr>
          </a:p>
        </p:txBody>
      </p:sp>
      <p:pic>
        <p:nvPicPr>
          <p:cNvPr id="494" name="" descr=""/>
          <p:cNvPicPr/>
          <p:nvPr/>
        </p:nvPicPr>
        <p:blipFill>
          <a:blip r:embed="rId1"/>
          <a:stretch/>
        </p:blipFill>
        <p:spPr>
          <a:xfrm>
            <a:off x="5120640" y="1005840"/>
            <a:ext cx="6843960" cy="456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A bit about you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565200" y="1596960"/>
            <a:ext cx="7332120" cy="42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 do you want to get out of this class?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en-US" sz="24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This is an “open-source” training.  I will do my best to address topics you are interested in and answer what questions you have.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414" name="" descr=""/>
          <p:cNvPicPr/>
          <p:nvPr/>
        </p:nvPicPr>
        <p:blipFill>
          <a:blip r:embed="rId1"/>
          <a:stretch/>
        </p:blipFill>
        <p:spPr>
          <a:xfrm>
            <a:off x="8097840" y="2468880"/>
            <a:ext cx="3147120" cy="313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Remote Operation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565200" y="1397880"/>
            <a:ext cx="10771200" cy="48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My Setup:</a:t>
            </a:r>
            <a:endParaRPr b="0" lang="en-US" sz="36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Raspberry Pi 4</a:t>
            </a:r>
            <a:endParaRPr b="0" lang="en-US" sz="3600" spc="-1" strike="noStrike">
              <a:latin typeface="Arial"/>
            </a:endParaRPr>
          </a:p>
          <a:p>
            <a:pPr lvl="1" marL="432000" indent="-213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Cost is up due to chip supply shortage</a:t>
            </a:r>
            <a:endParaRPr b="0" lang="en-US" sz="3600" spc="-1" strike="noStrike">
              <a:latin typeface="Arial"/>
            </a:endParaRPr>
          </a:p>
          <a:p>
            <a:pPr lvl="1" marL="432000" indent="-213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Currently $55 for 4GB model</a:t>
            </a:r>
            <a:endParaRPr b="0" lang="en-US" sz="36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Raspbian OS</a:t>
            </a:r>
            <a:endParaRPr b="0" lang="en-US" sz="36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Network connection</a:t>
            </a:r>
            <a:endParaRPr b="0" lang="en-US" sz="36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USB to ICOM 7300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en-US" sz="3600" spc="-1" strike="noStrike">
              <a:latin typeface="Arial"/>
            </a:endParaRPr>
          </a:p>
        </p:txBody>
      </p:sp>
      <p:pic>
        <p:nvPicPr>
          <p:cNvPr id="497" name="" descr=""/>
          <p:cNvPicPr/>
          <p:nvPr/>
        </p:nvPicPr>
        <p:blipFill>
          <a:blip r:embed="rId1"/>
          <a:stretch/>
        </p:blipFill>
        <p:spPr>
          <a:xfrm>
            <a:off x="6309360" y="171000"/>
            <a:ext cx="2009520" cy="257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565200" y="770760"/>
            <a:ext cx="8942400" cy="78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Remote Operation</a:t>
            </a:r>
            <a:r>
              <a:rPr b="0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 (continued)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565200" y="1397880"/>
            <a:ext cx="10771200" cy="48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My Setup:</a:t>
            </a:r>
            <a:endParaRPr b="0" lang="en-US" sz="36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VNC Server</a:t>
            </a:r>
            <a:endParaRPr b="0" lang="en-US" sz="36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CRON job to turn off radio of network is lost.</a:t>
            </a:r>
            <a:endParaRPr b="0" lang="en-US" sz="36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Wyze plug for remote radio power operations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565200" y="770760"/>
            <a:ext cx="7332120" cy="12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What's next?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565200" y="1397880"/>
            <a:ext cx="4644720" cy="45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Logging</a:t>
            </a:r>
            <a:endParaRPr b="0" lang="en-US" sz="36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Which app do I use?</a:t>
            </a:r>
            <a:endParaRPr b="0" lang="en-US" sz="3200" spc="-1" strike="noStrike">
              <a:latin typeface="Arial"/>
            </a:endParaRPr>
          </a:p>
          <a:p>
            <a:pPr lvl="1" marL="6858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GridTracker</a:t>
            </a:r>
            <a:endParaRPr b="0" lang="en-US" sz="32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Satellite</a:t>
            </a:r>
            <a:endParaRPr b="0" lang="en-US" sz="32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Remote Operation</a:t>
            </a:r>
            <a:endParaRPr b="0" lang="en-US" sz="3200" spc="-1" strike="noStrike">
              <a:latin typeface="Arial"/>
            </a:endParaRPr>
          </a:p>
          <a:p>
            <a:pPr marL="228600" indent="-225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c9211e"/>
                </a:solidFill>
                <a:latin typeface="Neue Haas Grotesk Text Pro"/>
                <a:ea typeface="DejaVu Sans"/>
              </a:rPr>
              <a:t>And many others.  Please Explore!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02" name="" descr=""/>
          <p:cNvPicPr/>
          <p:nvPr/>
        </p:nvPicPr>
        <p:blipFill>
          <a:blip r:embed="rId1"/>
          <a:stretch/>
        </p:blipFill>
        <p:spPr>
          <a:xfrm>
            <a:off x="5486400" y="640080"/>
            <a:ext cx="5027040" cy="502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224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roup 1"/>
          <p:cNvGrpSpPr/>
          <p:nvPr/>
        </p:nvGrpSpPr>
        <p:grpSpPr>
          <a:xfrm>
            <a:off x="6201360" y="0"/>
            <a:ext cx="5987160" cy="6854400"/>
            <a:chOff x="6201360" y="0"/>
            <a:chExt cx="5987160" cy="6854400"/>
          </a:xfrm>
        </p:grpSpPr>
        <p:sp>
          <p:nvSpPr>
            <p:cNvPr id="504" name="CustomShape 2"/>
            <p:cNvSpPr/>
            <p:nvPr/>
          </p:nvSpPr>
          <p:spPr>
            <a:xfrm>
              <a:off x="620136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5" name="CustomShape 3"/>
            <p:cNvSpPr/>
            <p:nvPr/>
          </p:nvSpPr>
          <p:spPr>
            <a:xfrm>
              <a:off x="620136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6" name="CustomShape 4"/>
            <p:cNvSpPr/>
            <p:nvPr/>
          </p:nvSpPr>
          <p:spPr>
            <a:xfrm>
              <a:off x="756432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7" name="CustomShape 5"/>
            <p:cNvSpPr/>
            <p:nvPr/>
          </p:nvSpPr>
          <p:spPr>
            <a:xfrm>
              <a:off x="756432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8" name="CustomShape 6"/>
            <p:cNvSpPr/>
            <p:nvPr/>
          </p:nvSpPr>
          <p:spPr>
            <a:xfrm>
              <a:off x="7564320" y="21780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9" name="CustomShape 7"/>
            <p:cNvSpPr/>
            <p:nvPr/>
          </p:nvSpPr>
          <p:spPr>
            <a:xfrm>
              <a:off x="7564320" y="80640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0" name="CustomShape 8"/>
            <p:cNvSpPr/>
            <p:nvPr/>
          </p:nvSpPr>
          <p:spPr>
            <a:xfrm>
              <a:off x="756432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1" name="CustomShape 9"/>
            <p:cNvSpPr/>
            <p:nvPr/>
          </p:nvSpPr>
          <p:spPr>
            <a:xfrm>
              <a:off x="892728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2" name="CustomShape 10"/>
            <p:cNvSpPr/>
            <p:nvPr/>
          </p:nvSpPr>
          <p:spPr>
            <a:xfrm>
              <a:off x="8927280" y="49208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3" name="CustomShape 11"/>
            <p:cNvSpPr/>
            <p:nvPr/>
          </p:nvSpPr>
          <p:spPr>
            <a:xfrm>
              <a:off x="8927280" y="354924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4" name="CustomShape 12"/>
            <p:cNvSpPr/>
            <p:nvPr/>
          </p:nvSpPr>
          <p:spPr>
            <a:xfrm>
              <a:off x="8927280" y="217800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5" name="CustomShape 13"/>
            <p:cNvSpPr/>
            <p:nvPr/>
          </p:nvSpPr>
          <p:spPr>
            <a:xfrm>
              <a:off x="8927280" y="8064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6" name="CustomShape 14"/>
            <p:cNvSpPr/>
            <p:nvPr/>
          </p:nvSpPr>
          <p:spPr>
            <a:xfrm>
              <a:off x="892728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7" name="CustomShape 15"/>
            <p:cNvSpPr/>
            <p:nvPr/>
          </p:nvSpPr>
          <p:spPr>
            <a:xfrm>
              <a:off x="10289880" y="629244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8" name="CustomShape 16"/>
            <p:cNvSpPr/>
            <p:nvPr/>
          </p:nvSpPr>
          <p:spPr>
            <a:xfrm>
              <a:off x="10289880" y="4920840"/>
              <a:ext cx="1127160" cy="112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9" name="CustomShape 17"/>
            <p:cNvSpPr/>
            <p:nvPr/>
          </p:nvSpPr>
          <p:spPr>
            <a:xfrm>
              <a:off x="10289880" y="354924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0" name="CustomShape 18"/>
            <p:cNvSpPr/>
            <p:nvPr/>
          </p:nvSpPr>
          <p:spPr>
            <a:xfrm>
              <a:off x="10289880" y="806400"/>
              <a:ext cx="1127160" cy="11271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1" name="CustomShape 19"/>
            <p:cNvSpPr/>
            <p:nvPr/>
          </p:nvSpPr>
          <p:spPr>
            <a:xfrm>
              <a:off x="10289880" y="0"/>
              <a:ext cx="1127160" cy="561960"/>
            </a:xfrm>
            <a:custGeom>
              <a:avLst/>
              <a:gdLst/>
              <a:ahLst/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2" name="CustomShape 20"/>
            <p:cNvSpPr/>
            <p:nvPr/>
          </p:nvSpPr>
          <p:spPr>
            <a:xfrm>
              <a:off x="11652840" y="6294960"/>
              <a:ext cx="535680" cy="559440"/>
            </a:xfrm>
            <a:custGeom>
              <a:avLst/>
              <a:gdLst/>
              <a:ahLst/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3" name="CustomShape 21"/>
            <p:cNvSpPr/>
            <p:nvPr/>
          </p:nvSpPr>
          <p:spPr>
            <a:xfrm>
              <a:off x="11652840" y="49237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4" name="CustomShape 22"/>
            <p:cNvSpPr/>
            <p:nvPr/>
          </p:nvSpPr>
          <p:spPr>
            <a:xfrm>
              <a:off x="11652840" y="35521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5" name="CustomShape 23"/>
            <p:cNvSpPr/>
            <p:nvPr/>
          </p:nvSpPr>
          <p:spPr>
            <a:xfrm>
              <a:off x="11652840" y="21805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6" name="CustomShape 24"/>
            <p:cNvSpPr/>
            <p:nvPr/>
          </p:nvSpPr>
          <p:spPr>
            <a:xfrm>
              <a:off x="11652840" y="808920"/>
              <a:ext cx="535680" cy="1121760"/>
            </a:xfrm>
            <a:custGeom>
              <a:avLst/>
              <a:gdLst/>
              <a:ahLst/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7" name="CustomShape 25"/>
            <p:cNvSpPr/>
            <p:nvPr/>
          </p:nvSpPr>
          <p:spPr>
            <a:xfrm>
              <a:off x="11652840" y="0"/>
              <a:ext cx="535680" cy="559440"/>
            </a:xfrm>
            <a:custGeom>
              <a:avLst/>
              <a:gdLst/>
              <a:ahLst/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28" name="Line 26"/>
          <p:cNvSpPr/>
          <p:nvPr/>
        </p:nvSpPr>
        <p:spPr>
          <a:xfrm>
            <a:off x="564840" y="6086880"/>
            <a:ext cx="5066280" cy="0"/>
          </a:xfrm>
          <a:prstGeom prst="line">
            <a:avLst/>
          </a:prstGeom>
          <a:ln w="126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9" name="CustomShape 27"/>
          <p:cNvSpPr/>
          <p:nvPr/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0" name="Picture 4" descr="Yellow question mark"/>
          <p:cNvPicPr/>
          <p:nvPr/>
        </p:nvPicPr>
        <p:blipFill>
          <a:blip r:embed="rId1"/>
          <a:srcRect l="0" t="0" r="-2" b="6264"/>
          <a:stretch/>
        </p:blipFill>
        <p:spPr>
          <a:xfrm>
            <a:off x="0" y="0"/>
            <a:ext cx="12188520" cy="6854400"/>
          </a:xfrm>
          <a:prstGeom prst="rect">
            <a:avLst/>
          </a:prstGeom>
          <a:ln>
            <a:noFill/>
          </a:ln>
        </p:spPr>
      </p:pic>
      <p:sp>
        <p:nvSpPr>
          <p:cNvPr id="531" name="CustomShape 28"/>
          <p:cNvSpPr/>
          <p:nvPr/>
        </p:nvSpPr>
        <p:spPr>
          <a:xfrm>
            <a:off x="365760" y="1097280"/>
            <a:ext cx="5483160" cy="1459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circle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29"/>
          <p:cNvSpPr/>
          <p:nvPr/>
        </p:nvSpPr>
        <p:spPr>
          <a:xfrm>
            <a:off x="565200" y="1302480"/>
            <a:ext cx="4643640" cy="271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ffffff"/>
                </a:solidFill>
                <a:latin typeface="Neue Haas Grotesk Text Pro"/>
                <a:ea typeface="DejaVu Sans"/>
              </a:rPr>
              <a:t>Questions?</a:t>
            </a:r>
            <a:endParaRPr b="0" lang="en-US" sz="5400" spc="-1" strike="noStrike">
              <a:latin typeface="Arial"/>
            </a:endParaRPr>
          </a:p>
        </p:txBody>
      </p:sp>
      <p:grpSp>
        <p:nvGrpSpPr>
          <p:cNvPr id="533" name="Group 30"/>
          <p:cNvGrpSpPr/>
          <p:nvPr/>
        </p:nvGrpSpPr>
        <p:grpSpPr>
          <a:xfrm>
            <a:off x="10291680" y="0"/>
            <a:ext cx="1896840" cy="6854400"/>
            <a:chOff x="10291680" y="0"/>
            <a:chExt cx="1896840" cy="6854400"/>
          </a:xfrm>
        </p:grpSpPr>
        <p:sp>
          <p:nvSpPr>
            <p:cNvPr id="534" name="CustomShape 31"/>
            <p:cNvSpPr/>
            <p:nvPr/>
          </p:nvSpPr>
          <p:spPr>
            <a:xfrm>
              <a:off x="11655720" y="809280"/>
              <a:ext cx="532440" cy="1121400"/>
            </a:xfrm>
            <a:custGeom>
              <a:avLst/>
              <a:gdLst/>
              <a:ahLst/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5" name="CustomShape 32"/>
            <p:cNvSpPr/>
            <p:nvPr/>
          </p:nvSpPr>
          <p:spPr>
            <a:xfrm>
              <a:off x="10291680" y="0"/>
              <a:ext cx="1127160" cy="561600"/>
            </a:xfrm>
            <a:custGeom>
              <a:avLst/>
              <a:gdLst/>
              <a:ahLst/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6" name="CustomShape 33"/>
            <p:cNvSpPr/>
            <p:nvPr/>
          </p:nvSpPr>
          <p:spPr>
            <a:xfrm>
              <a:off x="11656440" y="0"/>
              <a:ext cx="531720" cy="558720"/>
            </a:xfrm>
            <a:custGeom>
              <a:avLst/>
              <a:gdLst/>
              <a:ahLst/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7" name="CustomShape 34"/>
            <p:cNvSpPr/>
            <p:nvPr/>
          </p:nvSpPr>
          <p:spPr>
            <a:xfrm>
              <a:off x="11656440" y="2181240"/>
              <a:ext cx="531720" cy="1121040"/>
            </a:xfrm>
            <a:custGeom>
              <a:avLst/>
              <a:gdLst/>
              <a:ahLst/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8" name="CustomShape 35"/>
            <p:cNvSpPr/>
            <p:nvPr/>
          </p:nvSpPr>
          <p:spPr>
            <a:xfrm>
              <a:off x="10291680" y="806400"/>
              <a:ext cx="1127160" cy="1127160"/>
            </a:xfrm>
            <a:custGeom>
              <a:avLst/>
              <a:gdLst/>
              <a:ahLst/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9" name="CustomShape 36"/>
            <p:cNvSpPr/>
            <p:nvPr/>
          </p:nvSpPr>
          <p:spPr>
            <a:xfrm>
              <a:off x="11656440" y="3552840"/>
              <a:ext cx="531720" cy="1121040"/>
            </a:xfrm>
            <a:custGeom>
              <a:avLst/>
              <a:gdLst/>
              <a:ahLst/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0" name="CustomShape 37"/>
            <p:cNvSpPr/>
            <p:nvPr/>
          </p:nvSpPr>
          <p:spPr>
            <a:xfrm>
              <a:off x="11656800" y="6296040"/>
              <a:ext cx="531720" cy="558360"/>
            </a:xfrm>
            <a:custGeom>
              <a:avLst/>
              <a:gdLst/>
              <a:ahLst/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609480" y="273600"/>
            <a:ext cx="1097028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How to contact me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609480" y="1604520"/>
            <a:ext cx="542340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 u="sng">
                <a:solidFill>
                  <a:srgbClr val="008ee6"/>
                </a:solidFill>
                <a:uFillTx/>
                <a:latin typeface="Arial"/>
                <a:ea typeface="DejaVu Sans"/>
                <a:hlinkClick r:id="rId1"/>
              </a:rPr>
              <a:t>KR0OT@byu.edu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8ee6"/>
                </a:solidFill>
                <a:latin typeface="Arial"/>
                <a:ea typeface="DejaVu Sans"/>
              </a:rPr>
              <a:t>UVARC Slack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8ee6"/>
                </a:solidFill>
                <a:latin typeface="Arial"/>
                <a:ea typeface="DejaVu Sans"/>
              </a:rPr>
              <a:t>And if you hear me on the radio!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543" name="" descr=""/>
          <p:cNvPicPr/>
          <p:nvPr/>
        </p:nvPicPr>
        <p:blipFill>
          <a:blip r:embed="rId2"/>
          <a:stretch/>
        </p:blipFill>
        <p:spPr>
          <a:xfrm>
            <a:off x="5760720" y="149400"/>
            <a:ext cx="6157800" cy="615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609480" y="273600"/>
            <a:ext cx="1097028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Additional Resources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609480" y="1604520"/>
            <a:ext cx="542340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609480" y="1604520"/>
            <a:ext cx="43023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http://www.arrl.org/ubuntu-linux-for-hams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7" name="CustomShape 4"/>
          <p:cNvSpPr/>
          <p:nvPr/>
        </p:nvSpPr>
        <p:spPr>
          <a:xfrm>
            <a:off x="614880" y="2020320"/>
            <a:ext cx="52412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https://sourceforge.net/projects/kb1oiq-andysham/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48" name="" descr=""/>
          <p:cNvPicPr/>
          <p:nvPr/>
        </p:nvPicPr>
        <p:blipFill>
          <a:blip r:embed="rId1"/>
          <a:stretch/>
        </p:blipFill>
        <p:spPr>
          <a:xfrm>
            <a:off x="6361200" y="365760"/>
            <a:ext cx="5601600" cy="5577120"/>
          </a:xfrm>
          <a:prstGeom prst="rect">
            <a:avLst/>
          </a:prstGeom>
          <a:ln>
            <a:noFill/>
          </a:ln>
        </p:spPr>
      </p:pic>
      <p:sp>
        <p:nvSpPr>
          <p:cNvPr id="549" name="CustomShape 5"/>
          <p:cNvSpPr/>
          <p:nvPr/>
        </p:nvSpPr>
        <p:spPr>
          <a:xfrm>
            <a:off x="614880" y="2446560"/>
            <a:ext cx="507816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https://www.dxzone.com/catalog/Software/Linux/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0" name="CustomShape 6"/>
          <p:cNvSpPr/>
          <p:nvPr/>
        </p:nvSpPr>
        <p:spPr>
          <a:xfrm>
            <a:off x="1280160" y="1005840"/>
            <a:ext cx="39312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Or how to Linux Ham like a Ninja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51" name="CustomShape 7"/>
          <p:cNvSpPr/>
          <p:nvPr/>
        </p:nvSpPr>
        <p:spPr>
          <a:xfrm>
            <a:off x="623880" y="2945160"/>
            <a:ext cx="67820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https://www.youtube.com/results?search_query=linux+ham+radio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609480" y="273600"/>
            <a:ext cx="1097028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How to contact me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609480" y="1604520"/>
            <a:ext cx="542340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 u="sng">
                <a:solidFill>
                  <a:srgbClr val="008ee6"/>
                </a:solidFill>
                <a:uFillTx/>
                <a:latin typeface="Arial"/>
                <a:ea typeface="DejaVu Sans"/>
                <a:hlinkClick r:id="rId1"/>
              </a:rPr>
              <a:t>KR0OT@byu.edu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8ee6"/>
                </a:solidFill>
                <a:latin typeface="Arial"/>
                <a:ea typeface="DejaVu Sans"/>
              </a:rPr>
              <a:t>UVARC Slack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8ee6"/>
                </a:solidFill>
                <a:latin typeface="Arial"/>
                <a:ea typeface="DejaVu Sans"/>
              </a:rPr>
              <a:t>And if you hear me on the radio!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554" name="" descr=""/>
          <p:cNvPicPr/>
          <p:nvPr/>
        </p:nvPicPr>
        <p:blipFill>
          <a:blip r:embed="rId2"/>
          <a:stretch/>
        </p:blipFill>
        <p:spPr>
          <a:xfrm>
            <a:off x="5760720" y="149400"/>
            <a:ext cx="6157800" cy="615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609480" y="273600"/>
            <a:ext cx="1097028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How to contact me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56" name="CustomShape 2"/>
          <p:cNvSpPr/>
          <p:nvPr/>
        </p:nvSpPr>
        <p:spPr>
          <a:xfrm>
            <a:off x="609480" y="1604520"/>
            <a:ext cx="542340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 u="sng">
                <a:solidFill>
                  <a:srgbClr val="008ee6"/>
                </a:solidFill>
                <a:uFillTx/>
                <a:latin typeface="Arial"/>
                <a:ea typeface="DejaVu Sans"/>
                <a:hlinkClick r:id="rId1"/>
              </a:rPr>
              <a:t>KR0OT@byu.edu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8ee6"/>
                </a:solidFill>
                <a:latin typeface="Arial"/>
                <a:ea typeface="DejaVu Sans"/>
              </a:rPr>
              <a:t>UVARC Slack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8ee6"/>
                </a:solidFill>
                <a:latin typeface="Arial"/>
                <a:ea typeface="DejaVu Sans"/>
              </a:rPr>
              <a:t>And if you hear me on the radio!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557" name="" descr=""/>
          <p:cNvPicPr/>
          <p:nvPr/>
        </p:nvPicPr>
        <p:blipFill>
          <a:blip r:embed="rId2"/>
          <a:stretch/>
        </p:blipFill>
        <p:spPr>
          <a:xfrm>
            <a:off x="5760720" y="149400"/>
            <a:ext cx="6157800" cy="615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565200" y="768240"/>
            <a:ext cx="5062320" cy="9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3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Why Linux?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416" name="Picture 3" descr="A picture containing text&#10;&#10;Description automatically generated"/>
          <p:cNvPicPr/>
          <p:nvPr/>
        </p:nvPicPr>
        <p:blipFill>
          <a:blip r:embed="rId1"/>
          <a:stretch/>
        </p:blipFill>
        <p:spPr>
          <a:xfrm>
            <a:off x="4779720" y="691560"/>
            <a:ext cx="6786720" cy="531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565200" y="768240"/>
            <a:ext cx="5062320" cy="9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3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Why Linux?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914400" y="1718640"/>
            <a:ext cx="429444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2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ff0000"/>
                </a:solidFill>
                <a:latin typeface="Neue Haas Grotesk Text Pro"/>
                <a:ea typeface="Neue Haas Grotesk Text Pro"/>
              </a:rPr>
              <a:t>Stop Windows Insanity!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</p:txBody>
      </p:sp>
      <p:pic>
        <p:nvPicPr>
          <p:cNvPr id="419" name="Picture 3" descr="A picture containing 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6309360" y="765720"/>
            <a:ext cx="5160600" cy="535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565200" y="768240"/>
            <a:ext cx="5062320" cy="9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3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Why Linux?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914400" y="1718640"/>
            <a:ext cx="5301360" cy="612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38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Stop Windows Insanity!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ff0000"/>
                </a:solidFill>
                <a:latin typeface="Neue Haas Grotesk Text Pro"/>
                <a:ea typeface="Neue Haas Grotesk Text Pro"/>
              </a:rPr>
              <a:t>Windows is an overall bad design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ff0000"/>
                </a:solidFill>
                <a:latin typeface="Neue Haas Grotesk Text Pro"/>
                <a:ea typeface="Neue Haas Grotesk Text Pro"/>
              </a:rPr>
              <a:t>(package management, non-preemptive, .dll, updates, etc.)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</p:txBody>
      </p:sp>
      <p:pic>
        <p:nvPicPr>
          <p:cNvPr id="422" name="Picture 3_1" descr="A picture containing 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6309360" y="765720"/>
            <a:ext cx="5160600" cy="535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565200" y="768240"/>
            <a:ext cx="5062320" cy="9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3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Why Linux?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692280" y="1718640"/>
            <a:ext cx="443232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24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en-US" sz="3600" spc="-1" strike="noStrike">
                <a:solidFill>
                  <a:srgbClr val="ff0000"/>
                </a:solidFill>
                <a:latin typeface="Neue Haas Grotesk Text Pro"/>
                <a:ea typeface="DejaVu Sans"/>
              </a:rPr>
              <a:t>Open Source</a:t>
            </a:r>
            <a:endParaRPr b="0" lang="en-US" sz="3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</p:txBody>
      </p:sp>
      <p:pic>
        <p:nvPicPr>
          <p:cNvPr id="425" name="" descr=""/>
          <p:cNvPicPr/>
          <p:nvPr/>
        </p:nvPicPr>
        <p:blipFill>
          <a:blip r:embed="rId1"/>
          <a:stretch/>
        </p:blipFill>
        <p:spPr>
          <a:xfrm>
            <a:off x="1371600" y="2514960"/>
            <a:ext cx="5941440" cy="333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565200" y="768240"/>
            <a:ext cx="5062320" cy="9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3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Why Linux?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692280" y="1718640"/>
            <a:ext cx="696240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Open Source</a:t>
            </a:r>
            <a:endParaRPr b="0" lang="en-US" sz="3600" spc="-1" strike="noStrike">
              <a:latin typeface="Arial"/>
            </a:endParaRPr>
          </a:p>
          <a:p>
            <a:pPr lvl="1" marL="7430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No / Low cost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ff0000"/>
              </a:buClr>
              <a:buFont typeface="Arial,Sans-Serif"/>
              <a:buChar char="•"/>
            </a:pPr>
            <a:r>
              <a:rPr b="1" lang="en-US" sz="3600" spc="-1" strike="noStrike">
                <a:solidFill>
                  <a:srgbClr val="ff0000"/>
                </a:solidFill>
                <a:latin typeface="Neue Haas Grotesk Text Pro"/>
                <a:ea typeface="Neue Haas Grotesk Text Pro"/>
              </a:rPr>
              <a:t>Great community support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</p:txBody>
      </p:sp>
      <p:pic>
        <p:nvPicPr>
          <p:cNvPr id="428" name="" descr=""/>
          <p:cNvPicPr/>
          <p:nvPr/>
        </p:nvPicPr>
        <p:blipFill>
          <a:blip r:embed="rId1"/>
          <a:stretch/>
        </p:blipFill>
        <p:spPr>
          <a:xfrm>
            <a:off x="5669280" y="1371600"/>
            <a:ext cx="6548400" cy="363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565200" y="768240"/>
            <a:ext cx="5062320" cy="94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3000"/>
          </a:bodyPr>
          <a:p>
            <a:pPr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Why Linux?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692280" y="1718640"/>
            <a:ext cx="6962400" cy="22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DejaVu Sans"/>
              </a:rPr>
              <a:t>Open Source</a:t>
            </a:r>
            <a:endParaRPr b="0" lang="en-US" sz="3600" spc="-1" strike="noStrike">
              <a:latin typeface="Arial"/>
            </a:endParaRPr>
          </a:p>
          <a:p>
            <a:pPr lvl="1" marL="7430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No / Low cost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000000"/>
              </a:buClr>
              <a:buFont typeface="Arial,Sans-Serif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Neue Haas Grotesk Text Pro"/>
                <a:ea typeface="Neue Haas Grotesk Text Pro"/>
              </a:rPr>
              <a:t>Great community support</a:t>
            </a:r>
            <a:endParaRPr b="0" lang="en-US" sz="3600" spc="-1" strike="noStrike">
              <a:latin typeface="Arial"/>
            </a:endParaRPr>
          </a:p>
          <a:p>
            <a:pPr marL="285840" indent="-282240">
              <a:lnSpc>
                <a:spcPct val="100000"/>
              </a:lnSpc>
              <a:buClr>
                <a:srgbClr val="ff0000"/>
              </a:buClr>
              <a:buFont typeface="Arial,Sans-Serif"/>
              <a:buChar char="•"/>
            </a:pPr>
            <a:r>
              <a:rPr b="1" lang="en-US" sz="3600" spc="-1" strike="noStrike">
                <a:solidFill>
                  <a:srgbClr val="ff0000"/>
                </a:solidFill>
                <a:latin typeface="Neue Haas Grotesk Text Pro"/>
                <a:ea typeface="Neue Haas Grotesk Text Pro"/>
              </a:rPr>
              <a:t>Stable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431" name="" descr=""/>
          <p:cNvPicPr/>
          <p:nvPr/>
        </p:nvPicPr>
        <p:blipFill>
          <a:blip r:embed="rId1"/>
          <a:stretch/>
        </p:blipFill>
        <p:spPr>
          <a:xfrm>
            <a:off x="6217920" y="3611880"/>
            <a:ext cx="5605920" cy="315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2021-12-20T18:47:42Z</dcterms:created>
  <dc:creator/>
  <dc:description/>
  <dc:language>en-US</dc:language>
  <cp:lastModifiedBy/>
  <dcterms:modified xsi:type="dcterms:W3CDTF">2022-03-09T08:05:06Z</dcterms:modified>
  <cp:revision>26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18</vt:i4>
  </property>
  <property fmtid="{D5CDD505-2E9C-101B-9397-08002B2CF9AE}" pid="7" name="PresentationFormat">
    <vt:lpwstr>Widescreen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20</vt:i4>
  </property>
</Properties>
</file>