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27.jpeg" ContentType="image/jpeg"/>
  <Override PartName="/ppt/media/image5.png" ContentType="image/png"/>
  <Override PartName="/ppt/media/image28.png" ContentType="image/png"/>
  <Override PartName="/ppt/media/image29.jpeg" ContentType="image/jpeg"/>
  <Override PartName="/ppt/media/image4.png" ContentType="image/png"/>
  <Override PartName="/ppt/media/image3.png" ContentType="image/png"/>
  <Override PartName="/ppt/media/image26.png" ContentType="image/png"/>
  <Override PartName="/ppt/media/image2.jpeg" ContentType="image/jpeg"/>
  <Override PartName="/ppt/media/image25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64D8281-EFEB-4266-8398-3E89FAB68E1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hyperlink" Target="https://downloads.winlink.org/" TargetMode="External"/><Relationship Id="rId2" Type="http://schemas.openxmlformats.org/officeDocument/2006/relationships/hyperlink" Target="https://winlink.org/ClientSoftware" TargetMode="External"/><Relationship Id="rId3" Type="http://schemas.openxmlformats.org/officeDocument/2006/relationships/slide" Target="../slides/slide11.xml"/><Relationship Id="rId4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hyperlink" Target="https://winlink.org/" TargetMode="External"/><Relationship Id="rId2" Type="http://schemas.openxmlformats.org/officeDocument/2006/relationships/hyperlink" Target="https://webmail.winlink.org:446/" TargetMode="External"/><Relationship Id="rId3" Type="http://schemas.openxmlformats.org/officeDocument/2006/relationships/slide" Target="../slides/slide9.xml"/><Relationship Id="rId4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698520" cy="3765240"/>
          </a:xfrm>
          <a:prstGeom prst="rect">
            <a:avLst/>
          </a:prstGeom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1440" cy="4519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02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Welcome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Get a WINLINK account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Install a client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Install a transport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D0E392F-FE9C-4F11-A1A3-2F64BB9ED8D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https://downloads.winlink.org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Full list of clients and protocols at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  <a:hlinkClick r:id="rId2"/>
              </a:rPr>
              <a:t>https://winlink.org/ClientSoftware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04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E9BCA60-21C0-4A57-A84E-8A87DBFC7595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30720" y="441612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Point out a few items: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You don’t have to have a radio to use WINLINK.  It supports the TELNET protocol.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I’ve also used the ARDOP and VARA HF protocols.  I licensed the VARA protocols because when licensed they implement data compression.  This allows shorter transmit times on the radio.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Linux options are PAT and Paclink-Unix.  I’ve had PAT working on a raspberry pi but it is feels a bit clunky.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KM4ACK has a set of four youtube tutorials on how to set up PAT Winlink.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7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49257F4-EDAC-4E68-8459-247BF5B1189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30720" y="441612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Create a WINLINK account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Download Client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Run the client in windows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Send a message to the students in the class with tcp/ip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10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BD7CEA8-06F2-4CF9-95E1-6645B3BB389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30720" y="441612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There are applications and protocols that support linux too.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3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8F7E3B5-113D-4683-9AAB-178B11AC7F8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30720" y="466344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Point out a few items: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Linux options are PAT and Paclink-Unix.  I’ve had PAT working on a linux and a raspberry pi but it is feels a bit clunky.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KM4ACK has a set of four youtube tutorials on how to set up PAT Winlink on Raspbian.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Paclink-unix must be compiled from source and is beyond the scope of this class.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6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3BB7ACB-0E8D-46C7-BC67-5C31E7D4D47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30720" y="441612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1.  Set up editor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echo 'export EDITOR=nano' &gt;&gt; ~/.profile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source ~/.profile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2. pat configure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3. Configure protocols (ardop) optional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4.  pat compose – FROM: KR0OT@WINLINK.ORG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5. ~/.local/share/pat/mailbox/YOURCALL/out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6.  pat connect telnet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7. GUI:  pat http – then web to port 5000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8. Connect to telnet protocol and send.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4E4E536-2978-4E6B-A4DD-203FD60712C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30720" y="441612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Here’s an example of the config.json file for pat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2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9C2484F-9932-49DC-A702-A5C7972A0075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30720" y="441612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config.json continued showing protocols.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arecord -l (The “L” lists audi devices) show output with connected radio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Then run ./ardopc_64 8515 plughw:1,0 plughw1,0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25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66AEC5E-81A5-440B-A9E7-6B8447623E1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30720" y="441612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Here is a map of  how all of this works together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28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8766F29-D5F8-4651-9E6F-BA2FA7DE229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698520" cy="3765240"/>
          </a:xfrm>
          <a:prstGeom prst="rect">
            <a:avLst/>
          </a:prstGeom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1440" cy="4519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02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Yes, I took Steve Whiteheads Saturday class.</a:t>
            </a:r>
            <a:endParaRPr b="0" lang="en-US" sz="2000" spc="-1" strike="noStrike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Failed the first test</a:t>
            </a:r>
            <a:endParaRPr b="0" lang="en-US" sz="2000" spc="-1" strike="noStrike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Passed the second time and received the call KD7TZG.</a:t>
            </a:r>
            <a:endParaRPr b="0" lang="en-US" sz="2000" spc="-1" strike="noStrike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No radio for years.  Tania got me one in 2019</a:t>
            </a:r>
            <a:endParaRPr b="0" lang="en-US" sz="2000" spc="-1" strike="noStrike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General</a:t>
            </a:r>
            <a:endParaRPr b="0" lang="en-US" sz="2000" spc="-1" strike="noStrike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Amateur Extra the same day my oldest son Andy got his Technician license - KJ7FUJ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30720" y="441612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config.json continued showing protocols.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arecord -l (The “L” lists audi devices) show output with connected radio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Then run ./ardopc_64 8515 plughw:1,0 plughw1,0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31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C65D614-D71A-41CF-B10E-6744AC39769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630720" y="441612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config.json continued showing protocols.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arecord -l (The “L” lists audi devices) show output with connected radio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latin typeface="Arial"/>
              </a:rPr>
              <a:t>Then run ./ardopc_64 8515 plughw:1,0 plughw1,0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C4A7A13-EC03-4165-B14C-A624D4857B7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CFDDDAF-6A07-4BCD-9DA1-917EE320621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380880" y="694800"/>
            <a:ext cx="6090840" cy="342396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31880" y="4343400"/>
            <a:ext cx="5481360" cy="410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168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1. https://winlink.org</a:t>
            </a:r>
            <a:endParaRPr b="0" lang="en-US" sz="20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2. Andy Stewart KB1OIQ has a linux (Ubuntu based) live image you can download (Last updated 10/21)</a:t>
            </a:r>
            <a:endParaRPr b="0" lang="en-US" sz="20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3. DX Zone has a pretty comprehensive list of software for linux.</a:t>
            </a:r>
            <a:endParaRPr b="0" lang="en-US" sz="20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4. Youtube has many good videos on WINLINK, especially K4REF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Img"/>
          </p:nvPr>
        </p:nvSpPr>
        <p:spPr>
          <a:xfrm>
            <a:off x="380880" y="694800"/>
            <a:ext cx="6092280" cy="3425400"/>
          </a:xfrm>
          <a:prstGeom prst="rect">
            <a:avLst/>
          </a:prstGeom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This course is to help you get up and running on WINLINK.  Although WINLINK is great for emergency communications it is beyond the scope of this course.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40080" y="448056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496D313-336A-4399-9DEE-C75C1BD0FD45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Winlink Global Radio Email®️...</a:t>
            </a: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...is a network of amateur radio and authorized government stations that provide worldwide radio email using radio pathways where the internet is not present.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052F77D-87F5-4D69-9153-D347BC96A59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The system is built, operated and administered entirely by licensed "Ham" volunteers. It supports email with attachments, position reporting, weather and information bulletins, and is well-known for its role in interoperable emergency and disaster relief communications. It is capable of operating completely without the internet--automatically--using smart-network radio relays. Licensed Winlink operators/stations use both amateur radio and government radio frequencies worldwide. Support for the system is provided by the Amateur Radio Safety Foundation, Inc., a US 501(c)(3) non-profit, public-benefit entity. Winlink Global Radio Email®️ is a US registered trademark of the Amateur Radio Safety Foundation, Inc.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89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09666E3-C6F9-4723-81CB-5275A39AD90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How do I start?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92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7072593-21F4-4E0A-B087-02220099204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Get a WINLINK account</a:t>
            </a: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Install a client</a:t>
            </a: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Install a transport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95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6FF6400-EDD2-46AF-9720-1933F00D57C5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840" cy="3078720"/>
          </a:xfrm>
          <a:prstGeom prst="rect">
            <a:avLst/>
          </a:prstGeom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840" cy="3592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Go to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https://winlink.org</a:t>
            </a: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Select “My Account” on the top-left of the toolbar.  This will give you instructions on how to download the client and create the account. </a:t>
            </a: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also the page you use if you forgot your password.</a:t>
            </a: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You can also view your webmail from here.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  <a:hlinkClick r:id="rId2"/>
              </a:rPr>
              <a:t>https://webmail.winlink.org:446/</a:t>
            </a: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3884760" y="8685360"/>
            <a:ext cx="296424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6CF8BC4-D6FF-4776-BF92-5AA91A4EFE8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6201360" y="0"/>
            <a:ext cx="5983200" cy="6850440"/>
            <a:chOff x="6201360" y="0"/>
            <a:chExt cx="5983200" cy="6850440"/>
          </a:xfrm>
        </p:grpSpPr>
        <p:sp>
          <p:nvSpPr>
            <p:cNvPr id="1" name="CustomShape 2"/>
            <p:cNvSpPr/>
            <p:nvPr/>
          </p:nvSpPr>
          <p:spPr>
            <a:xfrm>
              <a:off x="620136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620136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756432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56432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564320" y="21780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7564320" y="8064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56432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92728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927280" y="49208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927280" y="354924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8927280" y="21780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92728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892728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1028988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10289880" y="492084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28988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1028988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28988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652840" y="6294960"/>
              <a:ext cx="531720" cy="555480"/>
            </a:xfrm>
            <a:custGeom>
              <a:avLst/>
              <a:gdLst/>
              <a:ah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1652840" y="49237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11652840" y="35521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1652840" y="21805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11652840" y="8089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11652840" y="0"/>
              <a:ext cx="531720" cy="555480"/>
            </a:xfrm>
            <a:custGeom>
              <a:avLst/>
              <a:gdLst/>
              <a:ah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" name="Line 26"/>
          <p:cNvSpPr/>
          <p:nvPr/>
        </p:nvSpPr>
        <p:spPr>
          <a:xfrm>
            <a:off x="564840" y="6086880"/>
            <a:ext cx="50662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1"/>
          <p:cNvGrpSpPr/>
          <p:nvPr/>
        </p:nvGrpSpPr>
        <p:grpSpPr>
          <a:xfrm>
            <a:off x="8928360" y="0"/>
            <a:ext cx="3256200" cy="6850440"/>
            <a:chOff x="8928360" y="0"/>
            <a:chExt cx="3256200" cy="6850440"/>
          </a:xfrm>
        </p:grpSpPr>
        <p:sp>
          <p:nvSpPr>
            <p:cNvPr id="65" name="CustomShape 2"/>
            <p:cNvSpPr/>
            <p:nvPr/>
          </p:nvSpPr>
          <p:spPr>
            <a:xfrm>
              <a:off x="892836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CustomShape 3"/>
            <p:cNvSpPr/>
            <p:nvPr/>
          </p:nvSpPr>
          <p:spPr>
            <a:xfrm>
              <a:off x="892836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CustomShape 4"/>
            <p:cNvSpPr/>
            <p:nvPr/>
          </p:nvSpPr>
          <p:spPr>
            <a:xfrm>
              <a:off x="1029132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CustomShape 5"/>
            <p:cNvSpPr/>
            <p:nvPr/>
          </p:nvSpPr>
          <p:spPr>
            <a:xfrm>
              <a:off x="1029132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CustomShape 6"/>
            <p:cNvSpPr/>
            <p:nvPr/>
          </p:nvSpPr>
          <p:spPr>
            <a:xfrm>
              <a:off x="10291320" y="21780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CustomShape 7"/>
            <p:cNvSpPr/>
            <p:nvPr/>
          </p:nvSpPr>
          <p:spPr>
            <a:xfrm>
              <a:off x="10291320" y="8064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CustomShape 8"/>
            <p:cNvSpPr/>
            <p:nvPr/>
          </p:nvSpPr>
          <p:spPr>
            <a:xfrm>
              <a:off x="1029132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CustomShape 9"/>
            <p:cNvSpPr/>
            <p:nvPr/>
          </p:nvSpPr>
          <p:spPr>
            <a:xfrm>
              <a:off x="11654280" y="6295320"/>
              <a:ext cx="530280" cy="555120"/>
            </a:xfrm>
            <a:custGeom>
              <a:avLst/>
              <a:gdLst/>
              <a:ah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CustomShape 10"/>
            <p:cNvSpPr/>
            <p:nvPr/>
          </p:nvSpPr>
          <p:spPr>
            <a:xfrm>
              <a:off x="11654280" y="492372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CustomShape 11"/>
            <p:cNvSpPr/>
            <p:nvPr/>
          </p:nvSpPr>
          <p:spPr>
            <a:xfrm>
              <a:off x="11654280" y="355212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CustomShape 12"/>
            <p:cNvSpPr/>
            <p:nvPr/>
          </p:nvSpPr>
          <p:spPr>
            <a:xfrm>
              <a:off x="11654280" y="218052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CustomShape 13"/>
            <p:cNvSpPr/>
            <p:nvPr/>
          </p:nvSpPr>
          <p:spPr>
            <a:xfrm>
              <a:off x="11654280" y="80928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14"/>
            <p:cNvSpPr/>
            <p:nvPr/>
          </p:nvSpPr>
          <p:spPr>
            <a:xfrm>
              <a:off x="11654280" y="0"/>
              <a:ext cx="530280" cy="555120"/>
            </a:xfrm>
            <a:custGeom>
              <a:avLst/>
              <a:gdLst/>
              <a:ah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8" name="Line 15"/>
          <p:cNvSpPr/>
          <p:nvPr/>
        </p:nvSpPr>
        <p:spPr>
          <a:xfrm>
            <a:off x="564840" y="6086880"/>
            <a:ext cx="73360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"/>
          <p:cNvGrpSpPr/>
          <p:nvPr/>
        </p:nvGrpSpPr>
        <p:grpSpPr>
          <a:xfrm>
            <a:off x="6201360" y="0"/>
            <a:ext cx="5983200" cy="6850440"/>
            <a:chOff x="6201360" y="0"/>
            <a:chExt cx="5983200" cy="6850440"/>
          </a:xfrm>
        </p:grpSpPr>
        <p:sp>
          <p:nvSpPr>
            <p:cNvPr id="118" name="CustomShape 2"/>
            <p:cNvSpPr/>
            <p:nvPr/>
          </p:nvSpPr>
          <p:spPr>
            <a:xfrm>
              <a:off x="620136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" name="CustomShape 3"/>
            <p:cNvSpPr/>
            <p:nvPr/>
          </p:nvSpPr>
          <p:spPr>
            <a:xfrm>
              <a:off x="620136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" name="CustomShape 4"/>
            <p:cNvSpPr/>
            <p:nvPr/>
          </p:nvSpPr>
          <p:spPr>
            <a:xfrm>
              <a:off x="756432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" name="CustomShape 5"/>
            <p:cNvSpPr/>
            <p:nvPr/>
          </p:nvSpPr>
          <p:spPr>
            <a:xfrm>
              <a:off x="756432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CustomShape 6"/>
            <p:cNvSpPr/>
            <p:nvPr/>
          </p:nvSpPr>
          <p:spPr>
            <a:xfrm>
              <a:off x="7564320" y="21780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" name="CustomShape 7"/>
            <p:cNvSpPr/>
            <p:nvPr/>
          </p:nvSpPr>
          <p:spPr>
            <a:xfrm>
              <a:off x="7564320" y="8064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" name="CustomShape 8"/>
            <p:cNvSpPr/>
            <p:nvPr/>
          </p:nvSpPr>
          <p:spPr>
            <a:xfrm>
              <a:off x="756432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CustomShape 9"/>
            <p:cNvSpPr/>
            <p:nvPr/>
          </p:nvSpPr>
          <p:spPr>
            <a:xfrm>
              <a:off x="892728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CustomShape 10"/>
            <p:cNvSpPr/>
            <p:nvPr/>
          </p:nvSpPr>
          <p:spPr>
            <a:xfrm>
              <a:off x="8927280" y="49208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CustomShape 11"/>
            <p:cNvSpPr/>
            <p:nvPr/>
          </p:nvSpPr>
          <p:spPr>
            <a:xfrm>
              <a:off x="8927280" y="354924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CustomShape 12"/>
            <p:cNvSpPr/>
            <p:nvPr/>
          </p:nvSpPr>
          <p:spPr>
            <a:xfrm>
              <a:off x="8927280" y="21780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CustomShape 13"/>
            <p:cNvSpPr/>
            <p:nvPr/>
          </p:nvSpPr>
          <p:spPr>
            <a:xfrm>
              <a:off x="892728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CustomShape 14"/>
            <p:cNvSpPr/>
            <p:nvPr/>
          </p:nvSpPr>
          <p:spPr>
            <a:xfrm>
              <a:off x="892728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CustomShape 15"/>
            <p:cNvSpPr/>
            <p:nvPr/>
          </p:nvSpPr>
          <p:spPr>
            <a:xfrm>
              <a:off x="1028988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CustomShape 16"/>
            <p:cNvSpPr/>
            <p:nvPr/>
          </p:nvSpPr>
          <p:spPr>
            <a:xfrm>
              <a:off x="10289880" y="492084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CustomShape 17"/>
            <p:cNvSpPr/>
            <p:nvPr/>
          </p:nvSpPr>
          <p:spPr>
            <a:xfrm>
              <a:off x="1028988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CustomShape 18"/>
            <p:cNvSpPr/>
            <p:nvPr/>
          </p:nvSpPr>
          <p:spPr>
            <a:xfrm>
              <a:off x="1028988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CustomShape 19"/>
            <p:cNvSpPr/>
            <p:nvPr/>
          </p:nvSpPr>
          <p:spPr>
            <a:xfrm>
              <a:off x="1028988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CustomShape 20"/>
            <p:cNvSpPr/>
            <p:nvPr/>
          </p:nvSpPr>
          <p:spPr>
            <a:xfrm>
              <a:off x="11652840" y="6294960"/>
              <a:ext cx="531720" cy="555480"/>
            </a:xfrm>
            <a:custGeom>
              <a:avLst/>
              <a:gdLst/>
              <a:ah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" name="CustomShape 21"/>
            <p:cNvSpPr/>
            <p:nvPr/>
          </p:nvSpPr>
          <p:spPr>
            <a:xfrm>
              <a:off x="11652840" y="49237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CustomShape 22"/>
            <p:cNvSpPr/>
            <p:nvPr/>
          </p:nvSpPr>
          <p:spPr>
            <a:xfrm>
              <a:off x="11652840" y="35521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" name="CustomShape 23"/>
            <p:cNvSpPr/>
            <p:nvPr/>
          </p:nvSpPr>
          <p:spPr>
            <a:xfrm>
              <a:off x="11652840" y="21805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CustomShape 24"/>
            <p:cNvSpPr/>
            <p:nvPr/>
          </p:nvSpPr>
          <p:spPr>
            <a:xfrm>
              <a:off x="11652840" y="8089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CustomShape 25"/>
            <p:cNvSpPr/>
            <p:nvPr/>
          </p:nvSpPr>
          <p:spPr>
            <a:xfrm>
              <a:off x="11652840" y="0"/>
              <a:ext cx="531720" cy="555480"/>
            </a:xfrm>
            <a:custGeom>
              <a:avLst/>
              <a:gdLst/>
              <a:ah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2" name="Line 26"/>
          <p:cNvSpPr/>
          <p:nvPr/>
        </p:nvSpPr>
        <p:spPr>
          <a:xfrm>
            <a:off x="564840" y="6086880"/>
            <a:ext cx="50662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4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"/>
          <p:cNvGrpSpPr/>
          <p:nvPr/>
        </p:nvGrpSpPr>
        <p:grpSpPr>
          <a:xfrm>
            <a:off x="6201360" y="0"/>
            <a:ext cx="5983200" cy="6850440"/>
            <a:chOff x="6201360" y="0"/>
            <a:chExt cx="5983200" cy="6850440"/>
          </a:xfrm>
        </p:grpSpPr>
        <p:sp>
          <p:nvSpPr>
            <p:cNvPr id="182" name="CustomShape 2"/>
            <p:cNvSpPr/>
            <p:nvPr/>
          </p:nvSpPr>
          <p:spPr>
            <a:xfrm>
              <a:off x="620136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" name="CustomShape 3"/>
            <p:cNvSpPr/>
            <p:nvPr/>
          </p:nvSpPr>
          <p:spPr>
            <a:xfrm>
              <a:off x="620136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" name="CustomShape 4"/>
            <p:cNvSpPr/>
            <p:nvPr/>
          </p:nvSpPr>
          <p:spPr>
            <a:xfrm>
              <a:off x="756432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" name="CustomShape 5"/>
            <p:cNvSpPr/>
            <p:nvPr/>
          </p:nvSpPr>
          <p:spPr>
            <a:xfrm>
              <a:off x="756432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CustomShape 6"/>
            <p:cNvSpPr/>
            <p:nvPr/>
          </p:nvSpPr>
          <p:spPr>
            <a:xfrm>
              <a:off x="7564320" y="21780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" name="CustomShape 7"/>
            <p:cNvSpPr/>
            <p:nvPr/>
          </p:nvSpPr>
          <p:spPr>
            <a:xfrm>
              <a:off x="7564320" y="8064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" name="CustomShape 8"/>
            <p:cNvSpPr/>
            <p:nvPr/>
          </p:nvSpPr>
          <p:spPr>
            <a:xfrm>
              <a:off x="756432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CustomShape 9"/>
            <p:cNvSpPr/>
            <p:nvPr/>
          </p:nvSpPr>
          <p:spPr>
            <a:xfrm>
              <a:off x="892728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CustomShape 10"/>
            <p:cNvSpPr/>
            <p:nvPr/>
          </p:nvSpPr>
          <p:spPr>
            <a:xfrm>
              <a:off x="8927280" y="49208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" name="CustomShape 11"/>
            <p:cNvSpPr/>
            <p:nvPr/>
          </p:nvSpPr>
          <p:spPr>
            <a:xfrm>
              <a:off x="8927280" y="354924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" name="CustomShape 12"/>
            <p:cNvSpPr/>
            <p:nvPr/>
          </p:nvSpPr>
          <p:spPr>
            <a:xfrm>
              <a:off x="8927280" y="21780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" name="CustomShape 13"/>
            <p:cNvSpPr/>
            <p:nvPr/>
          </p:nvSpPr>
          <p:spPr>
            <a:xfrm>
              <a:off x="892728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" name="CustomShape 14"/>
            <p:cNvSpPr/>
            <p:nvPr/>
          </p:nvSpPr>
          <p:spPr>
            <a:xfrm>
              <a:off x="892728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" name="CustomShape 15"/>
            <p:cNvSpPr/>
            <p:nvPr/>
          </p:nvSpPr>
          <p:spPr>
            <a:xfrm>
              <a:off x="1028988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" name="CustomShape 16"/>
            <p:cNvSpPr/>
            <p:nvPr/>
          </p:nvSpPr>
          <p:spPr>
            <a:xfrm>
              <a:off x="10289880" y="492084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" name="CustomShape 17"/>
            <p:cNvSpPr/>
            <p:nvPr/>
          </p:nvSpPr>
          <p:spPr>
            <a:xfrm>
              <a:off x="1028988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" name="CustomShape 18"/>
            <p:cNvSpPr/>
            <p:nvPr/>
          </p:nvSpPr>
          <p:spPr>
            <a:xfrm>
              <a:off x="1028988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" name="CustomShape 19"/>
            <p:cNvSpPr/>
            <p:nvPr/>
          </p:nvSpPr>
          <p:spPr>
            <a:xfrm>
              <a:off x="1028988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" name="CustomShape 20"/>
            <p:cNvSpPr/>
            <p:nvPr/>
          </p:nvSpPr>
          <p:spPr>
            <a:xfrm>
              <a:off x="11652840" y="6294960"/>
              <a:ext cx="531720" cy="555480"/>
            </a:xfrm>
            <a:custGeom>
              <a:avLst/>
              <a:gdLst/>
              <a:ah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" name="CustomShape 21"/>
            <p:cNvSpPr/>
            <p:nvPr/>
          </p:nvSpPr>
          <p:spPr>
            <a:xfrm>
              <a:off x="11652840" y="49237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" name="CustomShape 22"/>
            <p:cNvSpPr/>
            <p:nvPr/>
          </p:nvSpPr>
          <p:spPr>
            <a:xfrm>
              <a:off x="11652840" y="35521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" name="CustomShape 23"/>
            <p:cNvSpPr/>
            <p:nvPr/>
          </p:nvSpPr>
          <p:spPr>
            <a:xfrm>
              <a:off x="11652840" y="21805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" name="CustomShape 24"/>
            <p:cNvSpPr/>
            <p:nvPr/>
          </p:nvSpPr>
          <p:spPr>
            <a:xfrm>
              <a:off x="11652840" y="8089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" name="CustomShape 25"/>
            <p:cNvSpPr/>
            <p:nvPr/>
          </p:nvSpPr>
          <p:spPr>
            <a:xfrm>
              <a:off x="11652840" y="0"/>
              <a:ext cx="531720" cy="555480"/>
            </a:xfrm>
            <a:custGeom>
              <a:avLst/>
              <a:gdLst/>
              <a:ah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6" name="Line 26"/>
          <p:cNvSpPr/>
          <p:nvPr/>
        </p:nvSpPr>
        <p:spPr>
          <a:xfrm>
            <a:off x="564840" y="6086880"/>
            <a:ext cx="50662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8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1"/>
          <p:cNvGrpSpPr/>
          <p:nvPr/>
        </p:nvGrpSpPr>
        <p:grpSpPr>
          <a:xfrm>
            <a:off x="8928360" y="0"/>
            <a:ext cx="3256200" cy="6850440"/>
            <a:chOff x="8928360" y="0"/>
            <a:chExt cx="3256200" cy="6850440"/>
          </a:xfrm>
        </p:grpSpPr>
        <p:sp>
          <p:nvSpPr>
            <p:cNvPr id="246" name="CustomShape 2"/>
            <p:cNvSpPr/>
            <p:nvPr/>
          </p:nvSpPr>
          <p:spPr>
            <a:xfrm>
              <a:off x="892836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" name="CustomShape 3"/>
            <p:cNvSpPr/>
            <p:nvPr/>
          </p:nvSpPr>
          <p:spPr>
            <a:xfrm>
              <a:off x="892836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" name="CustomShape 4"/>
            <p:cNvSpPr/>
            <p:nvPr/>
          </p:nvSpPr>
          <p:spPr>
            <a:xfrm>
              <a:off x="1029132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" name="CustomShape 5"/>
            <p:cNvSpPr/>
            <p:nvPr/>
          </p:nvSpPr>
          <p:spPr>
            <a:xfrm>
              <a:off x="1029132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" name="CustomShape 6"/>
            <p:cNvSpPr/>
            <p:nvPr/>
          </p:nvSpPr>
          <p:spPr>
            <a:xfrm>
              <a:off x="10291320" y="21780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" name="CustomShape 7"/>
            <p:cNvSpPr/>
            <p:nvPr/>
          </p:nvSpPr>
          <p:spPr>
            <a:xfrm>
              <a:off x="10291320" y="8064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" name="CustomShape 8"/>
            <p:cNvSpPr/>
            <p:nvPr/>
          </p:nvSpPr>
          <p:spPr>
            <a:xfrm>
              <a:off x="1029132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" name="CustomShape 9"/>
            <p:cNvSpPr/>
            <p:nvPr/>
          </p:nvSpPr>
          <p:spPr>
            <a:xfrm>
              <a:off x="11654280" y="6295320"/>
              <a:ext cx="530280" cy="555120"/>
            </a:xfrm>
            <a:custGeom>
              <a:avLst/>
              <a:gdLst/>
              <a:ah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" name="CustomShape 10"/>
            <p:cNvSpPr/>
            <p:nvPr/>
          </p:nvSpPr>
          <p:spPr>
            <a:xfrm>
              <a:off x="11654280" y="492372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5" name="CustomShape 11"/>
            <p:cNvSpPr/>
            <p:nvPr/>
          </p:nvSpPr>
          <p:spPr>
            <a:xfrm>
              <a:off x="11654280" y="355212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" name="CustomShape 12"/>
            <p:cNvSpPr/>
            <p:nvPr/>
          </p:nvSpPr>
          <p:spPr>
            <a:xfrm>
              <a:off x="11654280" y="218052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" name="CustomShape 13"/>
            <p:cNvSpPr/>
            <p:nvPr/>
          </p:nvSpPr>
          <p:spPr>
            <a:xfrm>
              <a:off x="11654280" y="80928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" name="CustomShape 14"/>
            <p:cNvSpPr/>
            <p:nvPr/>
          </p:nvSpPr>
          <p:spPr>
            <a:xfrm>
              <a:off x="11654280" y="0"/>
              <a:ext cx="530280" cy="555120"/>
            </a:xfrm>
            <a:custGeom>
              <a:avLst/>
              <a:gdLst/>
              <a:ah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9" name="Line 15"/>
          <p:cNvSpPr/>
          <p:nvPr/>
        </p:nvSpPr>
        <p:spPr>
          <a:xfrm>
            <a:off x="564840" y="6086880"/>
            <a:ext cx="73360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61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1"/>
          <p:cNvGrpSpPr/>
          <p:nvPr/>
        </p:nvGrpSpPr>
        <p:grpSpPr>
          <a:xfrm>
            <a:off x="8928360" y="0"/>
            <a:ext cx="3256200" cy="6850440"/>
            <a:chOff x="8928360" y="0"/>
            <a:chExt cx="3256200" cy="6850440"/>
          </a:xfrm>
        </p:grpSpPr>
        <p:sp>
          <p:nvSpPr>
            <p:cNvPr id="299" name="CustomShape 2"/>
            <p:cNvSpPr/>
            <p:nvPr/>
          </p:nvSpPr>
          <p:spPr>
            <a:xfrm>
              <a:off x="892836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" name="CustomShape 3"/>
            <p:cNvSpPr/>
            <p:nvPr/>
          </p:nvSpPr>
          <p:spPr>
            <a:xfrm>
              <a:off x="892836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1" name="CustomShape 4"/>
            <p:cNvSpPr/>
            <p:nvPr/>
          </p:nvSpPr>
          <p:spPr>
            <a:xfrm>
              <a:off x="1029132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2" name="CustomShape 5"/>
            <p:cNvSpPr/>
            <p:nvPr/>
          </p:nvSpPr>
          <p:spPr>
            <a:xfrm>
              <a:off x="1029132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" name="CustomShape 6"/>
            <p:cNvSpPr/>
            <p:nvPr/>
          </p:nvSpPr>
          <p:spPr>
            <a:xfrm>
              <a:off x="10291320" y="21780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7"/>
            <p:cNvSpPr/>
            <p:nvPr/>
          </p:nvSpPr>
          <p:spPr>
            <a:xfrm>
              <a:off x="10291320" y="8064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8"/>
            <p:cNvSpPr/>
            <p:nvPr/>
          </p:nvSpPr>
          <p:spPr>
            <a:xfrm>
              <a:off x="1029132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CustomShape 9"/>
            <p:cNvSpPr/>
            <p:nvPr/>
          </p:nvSpPr>
          <p:spPr>
            <a:xfrm>
              <a:off x="11654280" y="6295320"/>
              <a:ext cx="530280" cy="555120"/>
            </a:xfrm>
            <a:custGeom>
              <a:avLst/>
              <a:gdLst/>
              <a:ah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" name="CustomShape 10"/>
            <p:cNvSpPr/>
            <p:nvPr/>
          </p:nvSpPr>
          <p:spPr>
            <a:xfrm>
              <a:off x="11654280" y="492372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" name="CustomShape 11"/>
            <p:cNvSpPr/>
            <p:nvPr/>
          </p:nvSpPr>
          <p:spPr>
            <a:xfrm>
              <a:off x="11654280" y="355212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" name="CustomShape 12"/>
            <p:cNvSpPr/>
            <p:nvPr/>
          </p:nvSpPr>
          <p:spPr>
            <a:xfrm>
              <a:off x="11654280" y="218052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" name="CustomShape 13"/>
            <p:cNvSpPr/>
            <p:nvPr/>
          </p:nvSpPr>
          <p:spPr>
            <a:xfrm>
              <a:off x="11654280" y="809280"/>
              <a:ext cx="530280" cy="111744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1" name="CustomShape 14"/>
            <p:cNvSpPr/>
            <p:nvPr/>
          </p:nvSpPr>
          <p:spPr>
            <a:xfrm>
              <a:off x="11654280" y="0"/>
              <a:ext cx="530280" cy="555120"/>
            </a:xfrm>
            <a:custGeom>
              <a:avLst/>
              <a:gdLst/>
              <a:ah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2" name="Line 15"/>
          <p:cNvSpPr/>
          <p:nvPr/>
        </p:nvSpPr>
        <p:spPr>
          <a:xfrm>
            <a:off x="564840" y="6086880"/>
            <a:ext cx="73360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4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downloads.winlink.org/" TargetMode="External"/><Relationship Id="rId2" Type="http://schemas.openxmlformats.org/officeDocument/2006/relationships/hyperlink" Target="https://winlink.org/ClientSoftware" TargetMode="External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mailto:KR0OT@byu.edu" TargetMode="External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hyperlink" Target="https://www.youtube.com/results?search_query=winlink" TargetMode="External"/><Relationship Id="rId3" Type="http://schemas.openxmlformats.org/officeDocument/2006/relationships/hyperlink" Target="http://www.w1hkj.com/" TargetMode="External"/><Relationship Id="rId4" Type="http://schemas.openxmlformats.org/officeDocument/2006/relationships/slideLayout" Target="../slideLayouts/slideLayout61.xml"/><Relationship Id="rId5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7560" y="0"/>
            <a:ext cx="12184560" cy="685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2"/>
          <p:cNvSpPr/>
          <p:nvPr/>
        </p:nvSpPr>
        <p:spPr>
          <a:xfrm>
            <a:off x="565200" y="731520"/>
            <a:ext cx="7298640" cy="28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WINLINK - LAB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5400" spc="-1" strike="noStrike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565200" y="4283280"/>
            <a:ext cx="4127040" cy="146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Dave Palica 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KR0OT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360" name="Group 4"/>
          <p:cNvGrpSpPr/>
          <p:nvPr/>
        </p:nvGrpSpPr>
        <p:grpSpPr>
          <a:xfrm>
            <a:off x="10290240" y="0"/>
            <a:ext cx="1894320" cy="4669920"/>
            <a:chOff x="10290240" y="0"/>
            <a:chExt cx="1894320" cy="4669920"/>
          </a:xfrm>
        </p:grpSpPr>
        <p:sp>
          <p:nvSpPr>
            <p:cNvPr id="361" name="CustomShape 5"/>
            <p:cNvSpPr/>
            <p:nvPr/>
          </p:nvSpPr>
          <p:spPr>
            <a:xfrm>
              <a:off x="1029024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" name="CustomShape 6"/>
            <p:cNvSpPr/>
            <p:nvPr/>
          </p:nvSpPr>
          <p:spPr>
            <a:xfrm>
              <a:off x="11653200" y="3552120"/>
              <a:ext cx="531360" cy="111780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3" name="CustomShape 7"/>
            <p:cNvSpPr/>
            <p:nvPr/>
          </p:nvSpPr>
          <p:spPr>
            <a:xfrm>
              <a:off x="11653200" y="808920"/>
              <a:ext cx="531360" cy="111780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" name="CustomShape 8"/>
            <p:cNvSpPr/>
            <p:nvPr/>
          </p:nvSpPr>
          <p:spPr>
            <a:xfrm>
              <a:off x="11653200" y="0"/>
              <a:ext cx="531360" cy="555480"/>
            </a:xfrm>
            <a:custGeom>
              <a:avLst/>
              <a:gdLst/>
              <a:ah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5" name="Line 9"/>
          <p:cNvSpPr/>
          <p:nvPr/>
        </p:nvSpPr>
        <p:spPr>
          <a:xfrm>
            <a:off x="564840" y="6086880"/>
            <a:ext cx="413460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6" name="" descr=""/>
          <p:cNvPicPr/>
          <p:nvPr/>
        </p:nvPicPr>
        <p:blipFill>
          <a:blip r:embed="rId1"/>
          <a:stretch/>
        </p:blipFill>
        <p:spPr>
          <a:xfrm>
            <a:off x="3590280" y="2386800"/>
            <a:ext cx="5074920" cy="211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How do I start?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914400" y="1737360"/>
            <a:ext cx="7037640" cy="41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Get a WINLINK account</a:t>
            </a:r>
            <a:endParaRPr b="0" lang="en-US" sz="4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c9211e"/>
                </a:solidFill>
                <a:latin typeface="Arial"/>
                <a:ea typeface="DejaVu Sans"/>
              </a:rPr>
              <a:t>Install a client</a:t>
            </a:r>
            <a:endParaRPr b="0" lang="en-US" sz="4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c9211e"/>
                </a:solidFill>
                <a:latin typeface="Arial"/>
                <a:ea typeface="DejaVu Sans"/>
              </a:rPr>
              <a:t>Install a transport (optional)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</p:txBody>
      </p:sp>
      <p:pic>
        <p:nvPicPr>
          <p:cNvPr id="391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Install a Client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914400" y="1737360"/>
            <a:ext cx="11061000" cy="462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 u="sng">
                <a:solidFill>
                  <a:srgbClr val="008ee6"/>
                </a:solidFill>
                <a:uFillTx/>
                <a:latin typeface="Arial"/>
                <a:ea typeface="DejaVu Sans"/>
                <a:hlinkClick r:id="rId1"/>
              </a:rPr>
              <a:t>https://downloads.winlink.org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8ee6"/>
                </a:solidFill>
                <a:latin typeface="Arial"/>
                <a:ea typeface="DejaVu Sans"/>
              </a:rPr>
              <a:t>Go to “User Programs”</a:t>
            </a:r>
            <a:endParaRPr b="0" lang="en-US" sz="4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8ee6"/>
                </a:solidFill>
                <a:latin typeface="Arial"/>
                <a:ea typeface="DejaVu Sans"/>
              </a:rPr>
              <a:t>Select “Winlink_Express_install” current version.</a:t>
            </a:r>
            <a:endParaRPr b="0" lang="en-US" sz="4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 u="sng">
                <a:solidFill>
                  <a:srgbClr val="008ee6"/>
                </a:solidFill>
                <a:uFillTx/>
                <a:latin typeface="Arial"/>
                <a:ea typeface="DejaVu Sans"/>
                <a:hlinkClick r:id="rId2"/>
              </a:rPr>
              <a:t>https://winlink.org/ClientSoftware</a:t>
            </a:r>
            <a:r>
              <a:rPr b="0" lang="en-US" sz="4000" spc="-1" strike="noStrike">
                <a:solidFill>
                  <a:srgbClr val="008ee6"/>
                </a:solidFill>
                <a:latin typeface="Arial"/>
                <a:ea typeface="DejaVu Sans"/>
              </a:rPr>
              <a:t> for a full list of  clients and protocols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3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Install a Client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396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pic>
        <p:nvPicPr>
          <p:cNvPr id="397" name="" descr=""/>
          <p:cNvPicPr/>
          <p:nvPr/>
        </p:nvPicPr>
        <p:blipFill>
          <a:blip r:embed="rId2"/>
          <a:stretch/>
        </p:blipFill>
        <p:spPr>
          <a:xfrm>
            <a:off x="336960" y="1501200"/>
            <a:ext cx="8186760" cy="527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Install a Client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399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sp>
        <p:nvSpPr>
          <p:cNvPr id="400" name="CustomShape 2"/>
          <p:cNvSpPr/>
          <p:nvPr/>
        </p:nvSpPr>
        <p:spPr>
          <a:xfrm>
            <a:off x="731520" y="2377440"/>
            <a:ext cx="56671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DEMO – Winlink Express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Install a Client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02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sp>
        <p:nvSpPr>
          <p:cNvPr id="403" name="CustomShape 2"/>
          <p:cNvSpPr/>
          <p:nvPr/>
        </p:nvSpPr>
        <p:spPr>
          <a:xfrm>
            <a:off x="731520" y="2377440"/>
            <a:ext cx="4111920" cy="4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But what about Linux?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404" name="" descr=""/>
          <p:cNvPicPr/>
          <p:nvPr/>
        </p:nvPicPr>
        <p:blipFill>
          <a:blip r:embed="rId2"/>
          <a:stretch/>
        </p:blipFill>
        <p:spPr>
          <a:xfrm>
            <a:off x="1509120" y="2926080"/>
            <a:ext cx="2420640" cy="304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Install a Client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06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pic>
        <p:nvPicPr>
          <p:cNvPr id="407" name="" descr=""/>
          <p:cNvPicPr/>
          <p:nvPr/>
        </p:nvPicPr>
        <p:blipFill>
          <a:blip r:embed="rId2"/>
          <a:stretch/>
        </p:blipFill>
        <p:spPr>
          <a:xfrm>
            <a:off x="182880" y="1555200"/>
            <a:ext cx="10422000" cy="520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Install a Client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09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sp>
        <p:nvSpPr>
          <p:cNvPr id="410" name="CustomShape 2"/>
          <p:cNvSpPr/>
          <p:nvPr/>
        </p:nvSpPr>
        <p:spPr>
          <a:xfrm>
            <a:off x="731520" y="2377440"/>
            <a:ext cx="56671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DEMO – PAT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608760" y="3326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Install a Client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12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sp>
        <p:nvSpPr>
          <p:cNvPr id="413" name="CustomShape 2"/>
          <p:cNvSpPr/>
          <p:nvPr/>
        </p:nvSpPr>
        <p:spPr>
          <a:xfrm>
            <a:off x="457200" y="1097280"/>
            <a:ext cx="5758560" cy="520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"mycall": "KR0OT",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"secure_login_password": "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&lt;Password goes here&gt;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"auxiliary_addresses": [],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"locator": "DN40ec",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"service_codes": [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"PUBLIC"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"http_addr": "0.0.0.0:5000",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"motd": [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"Open source Winlink client - getpat.io"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"connect_aliases":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"telnet": "telnet://{mycall}:CMSTelnet@cms.winlink.org:8772/wl2k"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},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"listen": [],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"hamlib_rigs": {},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608760" y="3326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Install a Client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15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sp>
        <p:nvSpPr>
          <p:cNvPr id="416" name="CustomShape 2"/>
          <p:cNvSpPr/>
          <p:nvPr/>
        </p:nvSpPr>
        <p:spPr>
          <a:xfrm>
            <a:off x="457200" y="1097280"/>
            <a:ext cx="5758560" cy="511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"ardop":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"addr": "localhost:8515",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"arq_bandwidth":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"Forced": false,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"Max": 500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},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"rig":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"&lt;your rig here&gt; I use 4 for flrig",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"ptt_ctrl": false,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"beacon_interval": 0,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"cwid_enabled": true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},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"pactor": 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"path": "/dev/ttyUSB0",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"baudrate": 57600,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"rig": "",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"custom_init_script": ""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},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…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608760" y="332640"/>
            <a:ext cx="752760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How does it work?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pic>
        <p:nvPicPr>
          <p:cNvPr id="419" name="" descr=""/>
          <p:cNvPicPr/>
          <p:nvPr/>
        </p:nvPicPr>
        <p:blipFill>
          <a:blip r:embed="rId2"/>
          <a:stretch/>
        </p:blipFill>
        <p:spPr>
          <a:xfrm>
            <a:off x="142560" y="1371600"/>
            <a:ext cx="8999640" cy="522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565200" y="770760"/>
            <a:ext cx="732816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A bit about me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565200" y="1596960"/>
            <a:ext cx="7328160" cy="419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228600" indent="-2210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Engineering manager for Brigham Young University Office of Information Technology</a:t>
            </a:r>
            <a:endParaRPr b="0" lang="en-US" sz="2400" spc="-1" strike="noStrike">
              <a:latin typeface="Arial"/>
            </a:endParaRPr>
          </a:p>
          <a:p>
            <a:pPr marL="228600" indent="-2210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KD7TZG first licensed January 2003</a:t>
            </a:r>
            <a:endParaRPr b="0" lang="en-US" sz="2400" spc="-1" strike="noStrike">
              <a:latin typeface="Arial"/>
            </a:endParaRPr>
          </a:p>
          <a:p>
            <a:pPr marL="228600" indent="-2210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Linux user since 2005</a:t>
            </a:r>
            <a:endParaRPr b="0" lang="en-US" sz="2400" spc="-1" strike="noStrike">
              <a:latin typeface="Arial"/>
            </a:endParaRPr>
          </a:p>
          <a:p>
            <a:pPr marL="228600" indent="-2210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On the team that researched and brought enterprise Linux to Brigham Young University</a:t>
            </a:r>
            <a:endParaRPr b="0" lang="en-US" sz="2400" spc="-1" strike="noStrike">
              <a:latin typeface="Arial"/>
            </a:endParaRPr>
          </a:p>
          <a:p>
            <a:pPr marL="228600" indent="-2210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ARRL Registered License Instructor</a:t>
            </a:r>
            <a:endParaRPr b="0" lang="en-US" sz="2400" spc="-1" strike="noStrike">
              <a:latin typeface="Arial"/>
            </a:endParaRPr>
          </a:p>
          <a:p>
            <a:pPr marL="228600" indent="-2210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VE with W5YI-VEC and ARRL VEC</a:t>
            </a:r>
            <a:endParaRPr b="0" lang="en-US" sz="2400" spc="-1" strike="noStrike">
              <a:latin typeface="Arial"/>
            </a:endParaRPr>
          </a:p>
          <a:p>
            <a:pPr marL="228600" indent="-2210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Vanity Call Sign KR0OT to merge love of radio and Linux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69" name="" descr=""/>
          <p:cNvPicPr/>
          <p:nvPr/>
        </p:nvPicPr>
        <p:blipFill>
          <a:blip r:embed="rId1"/>
          <a:stretch/>
        </p:blipFill>
        <p:spPr>
          <a:xfrm>
            <a:off x="7802280" y="640080"/>
            <a:ext cx="4078800" cy="365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274320" y="274320"/>
            <a:ext cx="841104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Use up-to-date apps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21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sp>
        <p:nvSpPr>
          <p:cNvPr id="422" name="CustomShape 2"/>
          <p:cNvSpPr/>
          <p:nvPr/>
        </p:nvSpPr>
        <p:spPr>
          <a:xfrm>
            <a:off x="274320" y="1554480"/>
            <a:ext cx="11611440" cy="16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FLRIG 1.4.4</a:t>
            </a:r>
            <a:endParaRPr b="0" lang="en-US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./configure</a:t>
            </a:r>
            <a:endParaRPr b="0" lang="en-US" sz="18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Depends on  FLTK 1.3.8 (sudo apt-get install libfltk1.3-dev)</a:t>
            </a:r>
            <a:endParaRPr b="0" lang="en-US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Make</a:t>
            </a:r>
            <a:endParaRPr b="0" lang="en-US" sz="18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Depends on libudev-dev (sudo apt-get install libudev-dev)</a:t>
            </a:r>
            <a:endParaRPr b="0" lang="en-US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sudo make install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  <p:pic>
        <p:nvPicPr>
          <p:cNvPr id="424" name="" descr=""/>
          <p:cNvPicPr/>
          <p:nvPr/>
        </p:nvPicPr>
        <p:blipFill>
          <a:blip r:embed="rId2"/>
          <a:stretch/>
        </p:blipFill>
        <p:spPr>
          <a:xfrm>
            <a:off x="13680" y="469440"/>
            <a:ext cx="12190680" cy="594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roup 1"/>
          <p:cNvGrpSpPr/>
          <p:nvPr/>
        </p:nvGrpSpPr>
        <p:grpSpPr>
          <a:xfrm>
            <a:off x="6201360" y="0"/>
            <a:ext cx="5983200" cy="6850440"/>
            <a:chOff x="6201360" y="0"/>
            <a:chExt cx="5983200" cy="6850440"/>
          </a:xfrm>
        </p:grpSpPr>
        <p:sp>
          <p:nvSpPr>
            <p:cNvPr id="426" name="CustomShape 2"/>
            <p:cNvSpPr/>
            <p:nvPr/>
          </p:nvSpPr>
          <p:spPr>
            <a:xfrm>
              <a:off x="620136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" name="CustomShape 3"/>
            <p:cNvSpPr/>
            <p:nvPr/>
          </p:nvSpPr>
          <p:spPr>
            <a:xfrm>
              <a:off x="620136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" name="CustomShape 4"/>
            <p:cNvSpPr/>
            <p:nvPr/>
          </p:nvSpPr>
          <p:spPr>
            <a:xfrm>
              <a:off x="756432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" name="CustomShape 5"/>
            <p:cNvSpPr/>
            <p:nvPr/>
          </p:nvSpPr>
          <p:spPr>
            <a:xfrm>
              <a:off x="756432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" name="CustomShape 6"/>
            <p:cNvSpPr/>
            <p:nvPr/>
          </p:nvSpPr>
          <p:spPr>
            <a:xfrm>
              <a:off x="7564320" y="21780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" name="CustomShape 7"/>
            <p:cNvSpPr/>
            <p:nvPr/>
          </p:nvSpPr>
          <p:spPr>
            <a:xfrm>
              <a:off x="7564320" y="8064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" name="CustomShape 8"/>
            <p:cNvSpPr/>
            <p:nvPr/>
          </p:nvSpPr>
          <p:spPr>
            <a:xfrm>
              <a:off x="756432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" name="CustomShape 9"/>
            <p:cNvSpPr/>
            <p:nvPr/>
          </p:nvSpPr>
          <p:spPr>
            <a:xfrm>
              <a:off x="892728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" name="CustomShape 10"/>
            <p:cNvSpPr/>
            <p:nvPr/>
          </p:nvSpPr>
          <p:spPr>
            <a:xfrm>
              <a:off x="8927280" y="49208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" name="CustomShape 11"/>
            <p:cNvSpPr/>
            <p:nvPr/>
          </p:nvSpPr>
          <p:spPr>
            <a:xfrm>
              <a:off x="8927280" y="354924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" name="CustomShape 12"/>
            <p:cNvSpPr/>
            <p:nvPr/>
          </p:nvSpPr>
          <p:spPr>
            <a:xfrm>
              <a:off x="8927280" y="217800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" name="CustomShape 13"/>
            <p:cNvSpPr/>
            <p:nvPr/>
          </p:nvSpPr>
          <p:spPr>
            <a:xfrm>
              <a:off x="892728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" name="CustomShape 14"/>
            <p:cNvSpPr/>
            <p:nvPr/>
          </p:nvSpPr>
          <p:spPr>
            <a:xfrm>
              <a:off x="892728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15"/>
            <p:cNvSpPr/>
            <p:nvPr/>
          </p:nvSpPr>
          <p:spPr>
            <a:xfrm>
              <a:off x="10289880" y="629244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0" name="CustomShape 16"/>
            <p:cNvSpPr/>
            <p:nvPr/>
          </p:nvSpPr>
          <p:spPr>
            <a:xfrm>
              <a:off x="10289880" y="4920840"/>
              <a:ext cx="1123200" cy="112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17"/>
            <p:cNvSpPr/>
            <p:nvPr/>
          </p:nvSpPr>
          <p:spPr>
            <a:xfrm>
              <a:off x="10289880" y="354924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2" name="CustomShape 18"/>
            <p:cNvSpPr/>
            <p:nvPr/>
          </p:nvSpPr>
          <p:spPr>
            <a:xfrm>
              <a:off x="10289880" y="806400"/>
              <a:ext cx="1123200" cy="112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3" name="CustomShape 19"/>
            <p:cNvSpPr/>
            <p:nvPr/>
          </p:nvSpPr>
          <p:spPr>
            <a:xfrm>
              <a:off x="10289880" y="0"/>
              <a:ext cx="1123200" cy="55800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4" name="CustomShape 20"/>
            <p:cNvSpPr/>
            <p:nvPr/>
          </p:nvSpPr>
          <p:spPr>
            <a:xfrm>
              <a:off x="11652840" y="6294960"/>
              <a:ext cx="531720" cy="555480"/>
            </a:xfrm>
            <a:custGeom>
              <a:avLst/>
              <a:gdLst/>
              <a:ah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5" name="CustomShape 21"/>
            <p:cNvSpPr/>
            <p:nvPr/>
          </p:nvSpPr>
          <p:spPr>
            <a:xfrm>
              <a:off x="11652840" y="49237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6" name="CustomShape 22"/>
            <p:cNvSpPr/>
            <p:nvPr/>
          </p:nvSpPr>
          <p:spPr>
            <a:xfrm>
              <a:off x="11652840" y="35521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7" name="CustomShape 23"/>
            <p:cNvSpPr/>
            <p:nvPr/>
          </p:nvSpPr>
          <p:spPr>
            <a:xfrm>
              <a:off x="11652840" y="21805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8" name="CustomShape 24"/>
            <p:cNvSpPr/>
            <p:nvPr/>
          </p:nvSpPr>
          <p:spPr>
            <a:xfrm>
              <a:off x="11652840" y="808920"/>
              <a:ext cx="531720" cy="111780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9" name="CustomShape 25"/>
            <p:cNvSpPr/>
            <p:nvPr/>
          </p:nvSpPr>
          <p:spPr>
            <a:xfrm>
              <a:off x="11652840" y="0"/>
              <a:ext cx="531720" cy="555480"/>
            </a:xfrm>
            <a:custGeom>
              <a:avLst/>
              <a:gdLst/>
              <a:ah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50" name="Line 26"/>
          <p:cNvSpPr/>
          <p:nvPr/>
        </p:nvSpPr>
        <p:spPr>
          <a:xfrm>
            <a:off x="564840" y="6086880"/>
            <a:ext cx="50662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1" name="CustomShape 27"/>
          <p:cNvSpPr/>
          <p:nvPr/>
        </p:nvSpPr>
        <p:spPr>
          <a:xfrm>
            <a:off x="0" y="0"/>
            <a:ext cx="12184560" cy="6850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2" name="Picture 4" descr="Yellow question mark"/>
          <p:cNvPicPr/>
          <p:nvPr/>
        </p:nvPicPr>
        <p:blipFill>
          <a:blip r:embed="rId1"/>
          <a:srcRect l="0" t="0" r="-2" b="6264"/>
          <a:stretch/>
        </p:blipFill>
        <p:spPr>
          <a:xfrm>
            <a:off x="3960" y="3960"/>
            <a:ext cx="12184560" cy="6850440"/>
          </a:xfrm>
          <a:prstGeom prst="rect">
            <a:avLst/>
          </a:prstGeom>
          <a:ln>
            <a:noFill/>
          </a:ln>
        </p:spPr>
      </p:pic>
      <p:sp>
        <p:nvSpPr>
          <p:cNvPr id="453" name="CustomShape 28"/>
          <p:cNvSpPr/>
          <p:nvPr/>
        </p:nvSpPr>
        <p:spPr>
          <a:xfrm>
            <a:off x="365760" y="1097280"/>
            <a:ext cx="5479200" cy="14558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circle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29"/>
          <p:cNvSpPr/>
          <p:nvPr/>
        </p:nvSpPr>
        <p:spPr>
          <a:xfrm>
            <a:off x="565200" y="1302480"/>
            <a:ext cx="4639680" cy="27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ffffff"/>
                </a:solidFill>
                <a:latin typeface="Neue Haas Grotesk Text Pro"/>
                <a:ea typeface="DejaVu Sans"/>
              </a:rPr>
              <a:t>Questions?</a:t>
            </a:r>
            <a:endParaRPr b="0" lang="en-US" sz="5400" spc="-1" strike="noStrike">
              <a:latin typeface="Arial"/>
            </a:endParaRPr>
          </a:p>
        </p:txBody>
      </p:sp>
      <p:grpSp>
        <p:nvGrpSpPr>
          <p:cNvPr id="455" name="Group 30"/>
          <p:cNvGrpSpPr/>
          <p:nvPr/>
        </p:nvGrpSpPr>
        <p:grpSpPr>
          <a:xfrm>
            <a:off x="10291680" y="0"/>
            <a:ext cx="1892880" cy="6850440"/>
            <a:chOff x="10291680" y="0"/>
            <a:chExt cx="1892880" cy="6850440"/>
          </a:xfrm>
        </p:grpSpPr>
        <p:sp>
          <p:nvSpPr>
            <p:cNvPr id="456" name="CustomShape 31"/>
            <p:cNvSpPr/>
            <p:nvPr/>
          </p:nvSpPr>
          <p:spPr>
            <a:xfrm>
              <a:off x="11655720" y="809280"/>
              <a:ext cx="528480" cy="1117440"/>
            </a:xfrm>
            <a:custGeom>
              <a:avLst/>
              <a:gdLst/>
              <a:ahLst/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7" name="CustomShape 32"/>
            <p:cNvSpPr/>
            <p:nvPr/>
          </p:nvSpPr>
          <p:spPr>
            <a:xfrm>
              <a:off x="10291680" y="0"/>
              <a:ext cx="1123200" cy="557640"/>
            </a:xfrm>
            <a:custGeom>
              <a:avLst/>
              <a:gdLst/>
              <a:ahLst/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8" name="CustomShape 33"/>
            <p:cNvSpPr/>
            <p:nvPr/>
          </p:nvSpPr>
          <p:spPr>
            <a:xfrm>
              <a:off x="11656440" y="0"/>
              <a:ext cx="527760" cy="554760"/>
            </a:xfrm>
            <a:custGeom>
              <a:avLst/>
              <a:gdLst/>
              <a:ahLst/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9" name="CustomShape 34"/>
            <p:cNvSpPr/>
            <p:nvPr/>
          </p:nvSpPr>
          <p:spPr>
            <a:xfrm>
              <a:off x="11656440" y="2181240"/>
              <a:ext cx="527760" cy="1117080"/>
            </a:xfrm>
            <a:custGeom>
              <a:avLst/>
              <a:gdLst/>
              <a:ahLst/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0" name="CustomShape 35"/>
            <p:cNvSpPr/>
            <p:nvPr/>
          </p:nvSpPr>
          <p:spPr>
            <a:xfrm>
              <a:off x="10291680" y="806400"/>
              <a:ext cx="1123200" cy="1123200"/>
            </a:xfrm>
            <a:custGeom>
              <a:avLst/>
              <a:gdLst/>
              <a:ahLst/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1" name="CustomShape 36"/>
            <p:cNvSpPr/>
            <p:nvPr/>
          </p:nvSpPr>
          <p:spPr>
            <a:xfrm>
              <a:off x="11656440" y="3552840"/>
              <a:ext cx="527760" cy="1117080"/>
            </a:xfrm>
            <a:custGeom>
              <a:avLst/>
              <a:gdLst/>
              <a:ahLst/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2" name="CustomShape 37"/>
            <p:cNvSpPr/>
            <p:nvPr/>
          </p:nvSpPr>
          <p:spPr>
            <a:xfrm>
              <a:off x="11656800" y="6296040"/>
              <a:ext cx="527760" cy="554400"/>
            </a:xfrm>
            <a:custGeom>
              <a:avLst/>
              <a:gdLst/>
              <a:ahLst/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609480" y="273600"/>
            <a:ext cx="10966320" cy="11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How to contact me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4" name="CustomShape 2"/>
          <p:cNvSpPr/>
          <p:nvPr/>
        </p:nvSpPr>
        <p:spPr>
          <a:xfrm>
            <a:off x="609480" y="1604520"/>
            <a:ext cx="5419440" cy="397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08ee6"/>
                </a:solidFill>
                <a:uFillTx/>
                <a:latin typeface="Arial"/>
                <a:ea typeface="DejaVu Sans"/>
                <a:hlinkClick r:id="rId1"/>
              </a:rPr>
              <a:t>KR0OT@byu.edu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8ee6"/>
                </a:solidFill>
                <a:latin typeface="Arial"/>
                <a:ea typeface="DejaVu Sans"/>
              </a:rPr>
              <a:t>UVARC Slack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8ee6"/>
                </a:solidFill>
                <a:latin typeface="Arial"/>
                <a:ea typeface="DejaVu Sans"/>
              </a:rPr>
              <a:t>And if you hear me on the radio!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465" name="" descr=""/>
          <p:cNvPicPr/>
          <p:nvPr/>
        </p:nvPicPr>
        <p:blipFill>
          <a:blip r:embed="rId2"/>
          <a:stretch/>
        </p:blipFill>
        <p:spPr>
          <a:xfrm>
            <a:off x="5760720" y="149400"/>
            <a:ext cx="6153840" cy="615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609480" y="273600"/>
            <a:ext cx="10966320" cy="11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Additional Resources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609480" y="1604520"/>
            <a:ext cx="5419440" cy="397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468" name="CustomShape 3"/>
          <p:cNvSpPr/>
          <p:nvPr/>
        </p:nvSpPr>
        <p:spPr>
          <a:xfrm>
            <a:off x="609480" y="1604520"/>
            <a:ext cx="429840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https://winlink.org/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9" name="CustomShape 4"/>
          <p:cNvSpPr/>
          <p:nvPr/>
        </p:nvSpPr>
        <p:spPr>
          <a:xfrm>
            <a:off x="614880" y="2020320"/>
            <a:ext cx="523728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0" name="" descr=""/>
          <p:cNvPicPr/>
          <p:nvPr/>
        </p:nvPicPr>
        <p:blipFill>
          <a:blip r:embed="rId1"/>
          <a:stretch/>
        </p:blipFill>
        <p:spPr>
          <a:xfrm>
            <a:off x="6361200" y="365760"/>
            <a:ext cx="5597640" cy="5573160"/>
          </a:xfrm>
          <a:prstGeom prst="rect">
            <a:avLst/>
          </a:prstGeom>
          <a:ln>
            <a:noFill/>
          </a:ln>
        </p:spPr>
      </p:pic>
      <p:sp>
        <p:nvSpPr>
          <p:cNvPr id="471" name="CustomShape 5"/>
          <p:cNvSpPr/>
          <p:nvPr/>
        </p:nvSpPr>
        <p:spPr>
          <a:xfrm>
            <a:off x="614880" y="2446560"/>
            <a:ext cx="507420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6"/>
          <p:cNvSpPr/>
          <p:nvPr/>
        </p:nvSpPr>
        <p:spPr>
          <a:xfrm>
            <a:off x="1280160" y="1005840"/>
            <a:ext cx="3927240" cy="34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Or how to WINLINK like a Ninja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3" name="CustomShape 7"/>
          <p:cNvSpPr/>
          <p:nvPr/>
        </p:nvSpPr>
        <p:spPr>
          <a:xfrm>
            <a:off x="628200" y="2035080"/>
            <a:ext cx="677808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8ee6"/>
                </a:solidFill>
                <a:uFillTx/>
                <a:latin typeface="Arial"/>
                <a:ea typeface="DejaVu Sans"/>
                <a:hlinkClick r:id="rId2"/>
              </a:rPr>
              <a:t>https://www.youtube.com/results?search_query=winlink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K4REF videos are especially useful.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474" name="CustomShape 8"/>
          <p:cNvSpPr/>
          <p:nvPr/>
        </p:nvSpPr>
        <p:spPr>
          <a:xfrm>
            <a:off x="731520" y="3036960"/>
            <a:ext cx="4663080" cy="116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8ee6"/>
                </a:solidFill>
                <a:uFillTx/>
                <a:latin typeface="Arial"/>
                <a:hlinkClick r:id="rId3"/>
              </a:rPr>
              <a:t>http://www.w1hkj.com/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8ee6"/>
                </a:solidFill>
                <a:latin typeface="Arial"/>
              </a:rPr>
              <a:t>W1HKJ &amp; Associates – Makers of FLRIG,  FLDIGI, etc.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565200" y="770760"/>
            <a:ext cx="732816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A bit about you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565200" y="1596960"/>
            <a:ext cx="7328160" cy="419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10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 do you want to get out of this class?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US" sz="2400" spc="-1" strike="noStrike">
              <a:latin typeface="Arial"/>
            </a:endParaRPr>
          </a:p>
          <a:p>
            <a:pPr marL="228600" indent="-2210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This is an “open-source” training.  I will do my best to address topics you are interested in and answer what questions you have.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1"/>
          <a:stretch/>
        </p:blipFill>
        <p:spPr>
          <a:xfrm>
            <a:off x="8097840" y="2468880"/>
            <a:ext cx="3143160" cy="312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 is WINLINK?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374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 is WINLINK?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1061280" y="1454040"/>
            <a:ext cx="8993160" cy="29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WINLINK Global Radio Email®</a:t>
            </a: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️is a network of amateur radio and authorized government stations that provide worldwide radio email using radio pathways where the internet is not present.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77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 is WINLINK?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1188720" y="1554480"/>
            <a:ext cx="10420200" cy="418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system is built, operated and administered entirely by licensed "Ham" volunteers. It supports email with attachments, position reporting, weather and information bulletins, and is well-known for its role in interoperable emergency and disaster relief communications. It is capable of operating completely without the internet--automatically--using smart-network radio relays. Licensed Winlink operators/stations use both amateur radio and government radio frequencies worldwide.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80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How do I start?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382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565200" y="768240"/>
            <a:ext cx="50583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How do I start?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914400" y="1737360"/>
            <a:ext cx="7037640" cy="41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Get a WINLINK account</a:t>
            </a:r>
            <a:endParaRPr b="0" lang="en-US" sz="4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Install a client</a:t>
            </a:r>
            <a:endParaRPr b="0" lang="en-US" sz="4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Install a transport (optional)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</p:txBody>
      </p:sp>
      <p:pic>
        <p:nvPicPr>
          <p:cNvPr id="385" name="" descr=""/>
          <p:cNvPicPr/>
          <p:nvPr/>
        </p:nvPicPr>
        <p:blipFill>
          <a:blip r:embed="rId1"/>
          <a:stretch/>
        </p:blipFill>
        <p:spPr>
          <a:xfrm>
            <a:off x="8412480" y="91440"/>
            <a:ext cx="3564360" cy="148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565200" y="768240"/>
            <a:ext cx="839268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2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Get a WINLINK Account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914400" y="1737360"/>
            <a:ext cx="7037640" cy="41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solidFill>
                  <a:srgbClr val="c9211e"/>
                </a:solidFill>
                <a:latin typeface="Arial"/>
                <a:ea typeface="DejaVu Sans"/>
              </a:rPr>
              <a:t>https://winlink.org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8631720" y="182880"/>
            <a:ext cx="3345120" cy="1394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2021-12-20T18:47:42Z</dcterms:created>
  <dc:creator/>
  <dc:description/>
  <dc:language>en-US</dc:language>
  <cp:lastModifiedBy/>
  <dcterms:modified xsi:type="dcterms:W3CDTF">2022-04-16T08:54:14Z</dcterms:modified>
  <cp:revision>56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18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20</vt:i4>
  </property>
</Properties>
</file>